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4556" r:id="rId5"/>
    <p:sldId id="4656" r:id="rId6"/>
    <p:sldId id="995708266" r:id="rId7"/>
    <p:sldId id="995708273" r:id="rId8"/>
    <p:sldId id="995708061" r:id="rId9"/>
    <p:sldId id="995708208" r:id="rId10"/>
    <p:sldId id="995708275" r:id="rId11"/>
    <p:sldId id="995708276" r:id="rId12"/>
    <p:sldId id="682004531" r:id="rId13"/>
    <p:sldId id="273" r:id="rId14"/>
    <p:sldId id="995708102" r:id="rId15"/>
    <p:sldId id="995708116" r:id="rId16"/>
    <p:sldId id="995708134" r:id="rId17"/>
    <p:sldId id="995708279" r:id="rId18"/>
    <p:sldId id="995708286" r:id="rId19"/>
    <p:sldId id="995708287" r:id="rId20"/>
    <p:sldId id="995708281" r:id="rId21"/>
    <p:sldId id="995708262" r:id="rId22"/>
    <p:sldId id="995708285" r:id="rId23"/>
    <p:sldId id="995708200" r:id="rId24"/>
    <p:sldId id="995708201" r:id="rId25"/>
    <p:sldId id="995708283" r:id="rId26"/>
    <p:sldId id="682004499" r:id="rId27"/>
    <p:sldId id="265" r:id="rId28"/>
  </p:sldIdLst>
  <p:sldSz cx="9144000" cy="6858000" type="screen4x3"/>
  <p:notesSz cx="7102475" cy="9388475"/>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F65211-1451-A5FA-CD48-F8CD4A5370DA}" name="Schlekeway, Lindsey (NV Energy)" initials="SL(E" userId="S::Lindsey.Schlekeway@nvenergy.com::a68ffd5c-afe5-4600-bf30-080aa299f484" providerId="AD"/>
  <p188:author id="{081CB28B-C8FA-0583-B2B0-C85CF88941E3}" name="Moore, Kiley (NV Energy)" initials="MK(E" userId="S::Kiley.Moore@nvenergy.com::c71ab097-6b82-4fe1-a2de-38f3ba5577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ore, Kiley (NV Energy)" initials="MK(E" lastIdx="1" clrIdx="0">
    <p:extLst>
      <p:ext uri="{19B8F6BF-5375-455C-9EA6-DF929625EA0E}">
        <p15:presenceInfo xmlns:p15="http://schemas.microsoft.com/office/powerpoint/2012/main" userId="S::Kiley.Moore@nvenergy.com::c71ab097-6b82-4fe1-a2de-38f3ba557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84"/>
    <a:srgbClr val="006600"/>
    <a:srgbClr val="196DB6"/>
    <a:srgbClr val="58585A"/>
    <a:srgbClr val="00C097"/>
    <a:srgbClr val="B4DEE6"/>
    <a:srgbClr val="53B9FF"/>
    <a:srgbClr val="1F497D"/>
    <a:srgbClr val="005D83"/>
    <a:srgbClr val="8AC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850AD-0338-4EEC-8681-3372C6324870}" v="1" dt="2024-10-25T16:14:37.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72551" autoAdjust="0"/>
  </p:normalViewPr>
  <p:slideViewPr>
    <p:cSldViewPr snapToGrid="0">
      <p:cViewPr varScale="1">
        <p:scale>
          <a:sx n="81" d="100"/>
          <a:sy n="81" d="100"/>
        </p:scale>
        <p:origin x="2496"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69424"/>
          </a:xfrm>
          <a:prstGeom prst="rect">
            <a:avLst/>
          </a:prstGeom>
        </p:spPr>
        <p:txBody>
          <a:bodyPr vert="horz" lIns="94197" tIns="47100" rIns="94197" bIns="47100" rtlCol="0"/>
          <a:lstStyle>
            <a:lvl1pPr algn="l">
              <a:defRPr sz="1200"/>
            </a:lvl1pPr>
          </a:lstStyle>
          <a:p>
            <a:endParaRPr lang="en-US" dirty="0"/>
          </a:p>
        </p:txBody>
      </p:sp>
      <p:sp>
        <p:nvSpPr>
          <p:cNvPr id="3" name="Date Placeholder 2"/>
          <p:cNvSpPr>
            <a:spLocks noGrp="1"/>
          </p:cNvSpPr>
          <p:nvPr>
            <p:ph type="dt" idx="1"/>
          </p:nvPr>
        </p:nvSpPr>
        <p:spPr>
          <a:xfrm>
            <a:off x="4023094" y="2"/>
            <a:ext cx="3077739" cy="469424"/>
          </a:xfrm>
          <a:prstGeom prst="rect">
            <a:avLst/>
          </a:prstGeom>
        </p:spPr>
        <p:txBody>
          <a:bodyPr vert="horz" lIns="94197" tIns="47100" rIns="94197" bIns="47100" rtlCol="0"/>
          <a:lstStyle>
            <a:lvl1pPr algn="r">
              <a:defRPr sz="1200"/>
            </a:lvl1pPr>
          </a:lstStyle>
          <a:p>
            <a:fld id="{7BFD8AE1-3A00-4E78-AB7D-3671ED1F465C}" type="datetimeFigureOut">
              <a:rPr lang="en-US" smtClean="0"/>
              <a:pPr/>
              <a:t>10/28/2024</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197" tIns="47100" rIns="94197"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7" tIns="47100" rIns="94197"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7" tIns="47100" rIns="94197"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7" tIns="47100" rIns="94197" bIns="47100" rtlCol="0" anchor="b"/>
          <a:lstStyle>
            <a:lvl1pPr algn="r">
              <a:defRPr sz="1200"/>
            </a:lvl1pPr>
          </a:lstStyle>
          <a:p>
            <a:fld id="{8E1B76B7-D764-4677-A855-C6BD4A5A25BD}" type="slidenum">
              <a:rPr lang="en-US" smtClean="0"/>
              <a:pPr/>
              <a:t>‹#›</a:t>
            </a:fld>
            <a:endParaRPr lang="en-US" dirty="0"/>
          </a:p>
        </p:txBody>
      </p:sp>
    </p:spTree>
    <p:extLst>
      <p:ext uri="{BB962C8B-B14F-4D97-AF65-F5344CB8AC3E}">
        <p14:creationId xmlns:p14="http://schemas.microsoft.com/office/powerpoint/2010/main" val="328146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727075"/>
            <a:ext cx="4848225" cy="36369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24641">
              <a:defRPr/>
            </a:pPr>
            <a:fld id="{8E1B76B7-D764-4677-A855-C6BD4A5A25BD}" type="slidenum">
              <a:rPr lang="en-US">
                <a:solidFill>
                  <a:prstClr val="black"/>
                </a:solidFill>
              </a:rPr>
              <a:pPr defTabSz="924641">
                <a:defRPr/>
              </a:pPr>
              <a:t>1</a:t>
            </a:fld>
            <a:endParaRPr lang="en-US" dirty="0">
              <a:solidFill>
                <a:prstClr val="black"/>
              </a:solidFill>
            </a:endParaRPr>
          </a:p>
        </p:txBody>
      </p:sp>
    </p:spTree>
    <p:extLst>
      <p:ext uri="{BB962C8B-B14F-4D97-AF65-F5344CB8AC3E}">
        <p14:creationId xmlns:p14="http://schemas.microsoft.com/office/powerpoint/2010/main" val="1564930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8" cy="27218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9"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10" name="Rectang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12"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er Servic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186512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loyee Commitm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6" name="Rectang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269897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vironmental Respect">
    <p:spTree>
      <p:nvGrpSpPr>
        <p:cNvPr id="1" name=""/>
        <p:cNvGrpSpPr/>
        <p:nvPr/>
      </p:nvGrpSpPr>
      <p:grpSpPr>
        <a:xfrm>
          <a:off x="0" y="0"/>
          <a:ext cx="0" cy="0"/>
          <a:chOff x="0" y="0"/>
          <a:chExt cx="0" cy="0"/>
        </a:xfrm>
      </p:grpSpPr>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369771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tory Integr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8"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128876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rational Excell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11" name="Title 10"/>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228833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ncial Strength">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 name="Content Placeholder 2"/>
          <p:cNvSpPr>
            <a:spLocks noGrp="1"/>
          </p:cNvSpPr>
          <p:nvPr>
            <p:ph idx="1"/>
          </p:nvPr>
        </p:nvSpPr>
        <p:spPr>
          <a:xfrm>
            <a:off x="0" y="1143000"/>
            <a:ext cx="9144000" cy="5392445"/>
          </a:xfrm>
          <a:prstGeom prst="rect">
            <a:avLst/>
          </a:prstGeom>
        </p:spPr>
        <p:txBody>
          <a:bodyPr/>
          <a:lstStyle>
            <a:lvl1pPr marL="282575" indent="-282575">
              <a:spcBef>
                <a:spcPts val="300"/>
              </a:spcBef>
              <a:buClrTx/>
              <a:buFont typeface="Arial" pitchFamily="34" charset="0"/>
              <a:buChar char="•"/>
              <a:defRPr sz="29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5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2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11" name="Title 10"/>
          <p:cNvSpPr>
            <a:spLocks noGrp="1" noChangeArrowheads="1"/>
          </p:cNvSpPr>
          <p:nvPr>
            <p:ph type="title"/>
          </p:nvPr>
        </p:nvSpPr>
        <p:spPr bwMode="auto">
          <a:xfrm>
            <a:off x="0" y="0"/>
            <a:ext cx="9144000" cy="11430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algn="ctr">
              <a:defRPr sz="2900" b="1">
                <a:solidFill>
                  <a:schemeClr val="bg1"/>
                </a:solidFill>
                <a:latin typeface="Arial" pitchFamily="34" charset="0"/>
                <a:cs typeface="Arial" pitchFamily="34" charset="0"/>
              </a:defRPr>
            </a:lvl1pPr>
          </a:lstStyle>
          <a:p>
            <a:pPr lvl="0"/>
            <a:r>
              <a:rPr lang="en-US"/>
              <a:t>Click to edit Master title style</a:t>
            </a:r>
          </a:p>
        </p:txBody>
      </p:sp>
      <p:sp>
        <p:nvSpPr>
          <p:cNvPr id="7"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251131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32"/>
          <p:cNvSpPr>
            <a:spLocks noGrp="1" noChangeArrowheads="1"/>
          </p:cNvSpPr>
          <p:nvPr>
            <p:ph type="sldNum" sz="quarter" idx="4"/>
          </p:nvPr>
        </p:nvSpPr>
        <p:spPr bwMode="auto">
          <a:xfrm>
            <a:off x="8763000" y="6638279"/>
            <a:ext cx="3810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4" r:id="rId4"/>
    <p:sldLayoutId id="2147483665" r:id="rId5"/>
    <p:sldLayoutId id="2147483666" r:id="rId6"/>
    <p:sldLayoutId id="2147483668" r:id="rId7"/>
    <p:sldLayoutId id="2147483663" r:id="rId8"/>
  </p:sldLayoutIdLst>
  <p:hf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0" y="2362200"/>
            <a:ext cx="9144000" cy="3657600"/>
          </a:xfrm>
          <a:prstGeom prst="rect">
            <a:avLst/>
          </a:prstGeom>
          <a:effectLst/>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Arial" pitchFamily="34" charset="0"/>
                <a:cs typeface="Arial" pitchFamily="34" charset="0"/>
              </a:rPr>
              <a:t>Regional Coordination Task Force Update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Arial" pitchFamily="34" charset="0"/>
                <a:cs typeface="Arial" pitchFamily="34" charset="0"/>
              </a:rPr>
              <a:t>October 28, 2024</a:t>
            </a:r>
          </a:p>
        </p:txBody>
      </p:sp>
      <p:pic>
        <p:nvPicPr>
          <p:cNvPr id="4" name="Picture 3">
            <a:extLst>
              <a:ext uri="{FF2B5EF4-FFF2-40B4-BE49-F238E27FC236}">
                <a16:creationId xmlns:a16="http://schemas.microsoft.com/office/drawing/2014/main" id="{8BD22B2B-A4CD-49E3-9EFB-79B73760062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162800" y="152400"/>
            <a:ext cx="1905000" cy="457200"/>
          </a:xfrm>
          <a:prstGeom prst="rect">
            <a:avLst/>
          </a:prstGeom>
        </p:spPr>
      </p:pic>
    </p:spTree>
    <p:extLst>
      <p:ext uri="{BB962C8B-B14F-4D97-AF65-F5344CB8AC3E}">
        <p14:creationId xmlns:p14="http://schemas.microsoft.com/office/powerpoint/2010/main" val="1838968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460"/>
          <a:stretch/>
        </p:blipFill>
        <p:spPr>
          <a:xfrm>
            <a:off x="4428069" y="1188116"/>
            <a:ext cx="4283087" cy="5406454"/>
          </a:xfrm>
          <a:prstGeom prst="rect">
            <a:avLst/>
          </a:prstGeom>
        </p:spPr>
      </p:pic>
      <p:sp>
        <p:nvSpPr>
          <p:cNvPr id="5" name="Content Placeholder 4"/>
          <p:cNvSpPr>
            <a:spLocks noGrp="1"/>
          </p:cNvSpPr>
          <p:nvPr>
            <p:ph idx="1"/>
          </p:nvPr>
        </p:nvSpPr>
        <p:spPr>
          <a:xfrm>
            <a:off x="169333" y="1188116"/>
            <a:ext cx="3872089" cy="5060283"/>
          </a:xfrm>
        </p:spPr>
        <p:txBody>
          <a:bodyPr>
            <a:normAutofit/>
          </a:bodyPr>
          <a:lstStyle/>
          <a:p>
            <a:r>
              <a:rPr lang="en-US" sz="2300" dirty="0"/>
              <a:t>Several balancing areas committing to or indicating interest in* participating in EDAM</a:t>
            </a:r>
          </a:p>
          <a:p>
            <a:r>
              <a:rPr lang="en-US" sz="2300" dirty="0"/>
              <a:t>Covers nearly 50% of the demand in the West</a:t>
            </a:r>
          </a:p>
          <a:p>
            <a:pPr lvl="1"/>
            <a:r>
              <a:rPr lang="en-US" sz="1600" dirty="0"/>
              <a:t>PacifiCorp</a:t>
            </a:r>
          </a:p>
          <a:p>
            <a:pPr lvl="1"/>
            <a:r>
              <a:rPr lang="en-US" sz="1600" dirty="0"/>
              <a:t>Balancing Area of Northern California</a:t>
            </a:r>
          </a:p>
          <a:p>
            <a:pPr lvl="1"/>
            <a:r>
              <a:rPr lang="en-US" sz="1600" dirty="0"/>
              <a:t>Los Angeles Dept. of Water and Power</a:t>
            </a:r>
          </a:p>
          <a:p>
            <a:pPr lvl="1"/>
            <a:r>
              <a:rPr lang="en-US" sz="1600" dirty="0"/>
              <a:t>Portland General Electric</a:t>
            </a:r>
          </a:p>
          <a:p>
            <a:pPr lvl="1"/>
            <a:r>
              <a:rPr lang="en-US" sz="1600" dirty="0"/>
              <a:t>Idaho Power Corp*</a:t>
            </a:r>
          </a:p>
          <a:p>
            <a:pPr lvl="1"/>
            <a:r>
              <a:rPr lang="en-US" sz="1600" dirty="0"/>
              <a:t>NV Energy*</a:t>
            </a:r>
          </a:p>
        </p:txBody>
      </p:sp>
      <p:sp>
        <p:nvSpPr>
          <p:cNvPr id="12" name="TextBox 11"/>
          <p:cNvSpPr txBox="1"/>
          <p:nvPr/>
        </p:nvSpPr>
        <p:spPr>
          <a:xfrm>
            <a:off x="3543300" y="6357469"/>
            <a:ext cx="2057400" cy="261610"/>
          </a:xfrm>
          <a:prstGeom prst="rect">
            <a:avLst/>
          </a:prstGeom>
          <a:noFill/>
        </p:spPr>
        <p:txBody>
          <a:bodyPr wrap="square" rtlCol="0">
            <a:spAutoFit/>
          </a:bodyPr>
          <a:lstStyle/>
          <a:p>
            <a:pPr algn="ctr"/>
            <a:r>
              <a:rPr lang="en-US" sz="1100" dirty="0">
                <a:solidFill>
                  <a:schemeClr val="tx1">
                    <a:lumMod val="65000"/>
                    <a:lumOff val="35000"/>
                  </a:schemeClr>
                </a:solidFill>
              </a:rPr>
              <a:t>CAISO</a:t>
            </a:r>
            <a:r>
              <a:rPr lang="en-US" sz="1100" baseline="0" dirty="0">
                <a:solidFill>
                  <a:schemeClr val="tx1">
                    <a:lumMod val="65000"/>
                    <a:lumOff val="35000"/>
                  </a:schemeClr>
                </a:solidFill>
              </a:rPr>
              <a:t> Public</a:t>
            </a:r>
            <a:endParaRPr lang="en-US" sz="1100" dirty="0">
              <a:solidFill>
                <a:schemeClr val="tx1">
                  <a:lumMod val="65000"/>
                  <a:lumOff val="35000"/>
                </a:schemeClr>
              </a:solidFill>
            </a:endParaRPr>
          </a:p>
        </p:txBody>
      </p:sp>
      <p:sp>
        <p:nvSpPr>
          <p:cNvPr id="8" name="Title 7">
            <a:extLst>
              <a:ext uri="{FF2B5EF4-FFF2-40B4-BE49-F238E27FC236}">
                <a16:creationId xmlns:a16="http://schemas.microsoft.com/office/drawing/2014/main" id="{6A3CCE4A-D0B0-AEBB-7D25-C212F59D0ED4}"/>
              </a:ext>
            </a:extLst>
          </p:cNvPr>
          <p:cNvSpPr>
            <a:spLocks noGrp="1"/>
          </p:cNvSpPr>
          <p:nvPr>
            <p:ph type="title"/>
          </p:nvPr>
        </p:nvSpPr>
        <p:spPr/>
        <p:txBody>
          <a:bodyPr/>
          <a:lstStyle/>
          <a:p>
            <a:r>
              <a:rPr lang="en-US" sz="2800" dirty="0">
                <a:solidFill>
                  <a:schemeClr val="tx1"/>
                </a:solidFill>
              </a:rPr>
              <a:t>Footprint and Connectivity</a:t>
            </a:r>
            <a:br>
              <a:rPr lang="en-US" sz="2800" dirty="0">
                <a:solidFill>
                  <a:schemeClr val="tx1"/>
                </a:solidFill>
              </a:rPr>
            </a:br>
            <a:endParaRPr lang="en-US" sz="2800" dirty="0">
              <a:solidFill>
                <a:schemeClr val="tx1"/>
              </a:solidFill>
            </a:endParaRPr>
          </a:p>
        </p:txBody>
      </p:sp>
      <p:sp>
        <p:nvSpPr>
          <p:cNvPr id="2" name="Slide Number Placeholder 1">
            <a:extLst>
              <a:ext uri="{FF2B5EF4-FFF2-40B4-BE49-F238E27FC236}">
                <a16:creationId xmlns:a16="http://schemas.microsoft.com/office/drawing/2014/main" id="{B30D8107-B140-EB38-B84D-90EF37A87A7C}"/>
              </a:ext>
            </a:extLst>
          </p:cNvPr>
          <p:cNvSpPr>
            <a:spLocks noGrp="1"/>
          </p:cNvSpPr>
          <p:nvPr>
            <p:ph type="sldNum" sz="quarter" idx="4"/>
          </p:nvPr>
        </p:nvSpPr>
        <p:spPr/>
        <p:txBody>
          <a:bodyPr/>
          <a:lstStyle/>
          <a:p>
            <a:fld id="{752E80E1-2263-49AF-B5CD-299E76EDEEB1}" type="slidenum">
              <a:rPr lang="en-US" smtClean="0"/>
              <a:pPr/>
              <a:t>10</a:t>
            </a:fld>
            <a:endParaRPr lang="en-US" dirty="0"/>
          </a:p>
        </p:txBody>
      </p:sp>
    </p:spTree>
    <p:extLst>
      <p:ext uri="{BB962C8B-B14F-4D97-AF65-F5344CB8AC3E}">
        <p14:creationId xmlns:p14="http://schemas.microsoft.com/office/powerpoint/2010/main" val="344822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ap of the united states&#10;&#10;Description automatically generated">
            <a:extLst>
              <a:ext uri="{FF2B5EF4-FFF2-40B4-BE49-F238E27FC236}">
                <a16:creationId xmlns:a16="http://schemas.microsoft.com/office/drawing/2014/main" id="{0068D79D-6CF0-D2E2-16AC-17CC9D1A593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55032" y="1398239"/>
            <a:ext cx="5191344" cy="5240040"/>
          </a:xfrm>
        </p:spPr>
      </p:pic>
      <p:sp>
        <p:nvSpPr>
          <p:cNvPr id="3" name="Title 2">
            <a:extLst>
              <a:ext uri="{FF2B5EF4-FFF2-40B4-BE49-F238E27FC236}">
                <a16:creationId xmlns:a16="http://schemas.microsoft.com/office/drawing/2014/main" id="{54CEB306-1A73-67F3-D4D7-B1C6131D8D6C}"/>
              </a:ext>
            </a:extLst>
          </p:cNvPr>
          <p:cNvSpPr>
            <a:spLocks noGrp="1"/>
          </p:cNvSpPr>
          <p:nvPr>
            <p:ph type="title"/>
          </p:nvPr>
        </p:nvSpPr>
        <p:spPr/>
        <p:txBody>
          <a:bodyPr/>
          <a:lstStyle/>
          <a:p>
            <a:r>
              <a:rPr lang="en-US" dirty="0">
                <a:solidFill>
                  <a:schemeClr val="tx1"/>
                </a:solidFill>
              </a:rPr>
              <a:t>Footprints, Connectivity and Transmission Projects</a:t>
            </a:r>
          </a:p>
        </p:txBody>
      </p:sp>
      <p:sp>
        <p:nvSpPr>
          <p:cNvPr id="10" name="TextBox 9">
            <a:extLst>
              <a:ext uri="{FF2B5EF4-FFF2-40B4-BE49-F238E27FC236}">
                <a16:creationId xmlns:a16="http://schemas.microsoft.com/office/drawing/2014/main" id="{A0654FBB-9093-3FD7-CF06-EEF11EF6CCB1}"/>
              </a:ext>
            </a:extLst>
          </p:cNvPr>
          <p:cNvSpPr txBox="1"/>
          <p:nvPr/>
        </p:nvSpPr>
        <p:spPr>
          <a:xfrm>
            <a:off x="270934" y="1296141"/>
            <a:ext cx="1841952" cy="1815882"/>
          </a:xfrm>
          <a:prstGeom prst="rect">
            <a:avLst/>
          </a:prstGeom>
          <a:solidFill>
            <a:schemeClr val="accent6">
              <a:lumMod val="40000"/>
              <a:lumOff val="60000"/>
            </a:schemeClr>
          </a:solidFill>
        </p:spPr>
        <p:txBody>
          <a:bodyPr wrap="square" rtlCol="0">
            <a:spAutoFit/>
          </a:bodyPr>
          <a:lstStyle/>
          <a:p>
            <a:r>
              <a:rPr lang="en-US" sz="1400" dirty="0"/>
              <a:t>Path 76 – the Alturas 165 mile, 345 kV line from BPA’s Hilltop to NVE’s Ft. Sage with a rated transfer capacity of 300 MW (bidirectional)</a:t>
            </a:r>
          </a:p>
          <a:p>
            <a:endParaRPr lang="en-US" sz="1400" dirty="0"/>
          </a:p>
        </p:txBody>
      </p:sp>
      <p:cxnSp>
        <p:nvCxnSpPr>
          <p:cNvPr id="12" name="Straight Arrow Connector 11">
            <a:extLst>
              <a:ext uri="{FF2B5EF4-FFF2-40B4-BE49-F238E27FC236}">
                <a16:creationId xmlns:a16="http://schemas.microsoft.com/office/drawing/2014/main" id="{A3E1145C-61D3-FECF-AFDD-681E59833ADE}"/>
              </a:ext>
            </a:extLst>
          </p:cNvPr>
          <p:cNvCxnSpPr>
            <a:cxnSpLocks/>
          </p:cNvCxnSpPr>
          <p:nvPr/>
        </p:nvCxnSpPr>
        <p:spPr>
          <a:xfrm>
            <a:off x="2112886" y="3098744"/>
            <a:ext cx="2459114" cy="1071979"/>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2" name="Slide Number Placeholder 1">
            <a:extLst>
              <a:ext uri="{FF2B5EF4-FFF2-40B4-BE49-F238E27FC236}">
                <a16:creationId xmlns:a16="http://schemas.microsoft.com/office/drawing/2014/main" id="{CF884B2D-2342-F1FA-400B-9386BF86CBFD}"/>
              </a:ext>
            </a:extLst>
          </p:cNvPr>
          <p:cNvSpPr>
            <a:spLocks noGrp="1"/>
          </p:cNvSpPr>
          <p:nvPr>
            <p:ph type="sldNum" sz="quarter" idx="4"/>
          </p:nvPr>
        </p:nvSpPr>
        <p:spPr/>
        <p:txBody>
          <a:bodyPr/>
          <a:lstStyle/>
          <a:p>
            <a:fld id="{752E80E1-2263-49AF-B5CD-299E76EDEEB1}" type="slidenum">
              <a:rPr lang="en-US" smtClean="0"/>
              <a:pPr/>
              <a:t>11</a:t>
            </a:fld>
            <a:endParaRPr lang="en-US" dirty="0"/>
          </a:p>
        </p:txBody>
      </p:sp>
    </p:spTree>
    <p:extLst>
      <p:ext uri="{BB962C8B-B14F-4D97-AF65-F5344CB8AC3E}">
        <p14:creationId xmlns:p14="http://schemas.microsoft.com/office/powerpoint/2010/main" val="98526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3379E50-4725-69C9-9FA3-5A381426C215}"/>
              </a:ext>
            </a:extLst>
          </p:cNvPr>
          <p:cNvPicPr>
            <a:picLocks noGrp="1" noChangeAspect="1"/>
          </p:cNvPicPr>
          <p:nvPr>
            <p:ph idx="1"/>
          </p:nvPr>
        </p:nvPicPr>
        <p:blipFill>
          <a:blip r:embed="rId2"/>
          <a:stretch>
            <a:fillRect/>
          </a:stretch>
        </p:blipFill>
        <p:spPr>
          <a:xfrm>
            <a:off x="3612145" y="1143000"/>
            <a:ext cx="5531856" cy="5714354"/>
          </a:xfrm>
        </p:spPr>
      </p:pic>
      <p:sp>
        <p:nvSpPr>
          <p:cNvPr id="3" name="Title 2">
            <a:extLst>
              <a:ext uri="{FF2B5EF4-FFF2-40B4-BE49-F238E27FC236}">
                <a16:creationId xmlns:a16="http://schemas.microsoft.com/office/drawing/2014/main" id="{00AD03BB-2678-2A94-5160-90D5E9B5D573}"/>
              </a:ext>
            </a:extLst>
          </p:cNvPr>
          <p:cNvSpPr>
            <a:spLocks noGrp="1"/>
          </p:cNvSpPr>
          <p:nvPr>
            <p:ph type="title"/>
          </p:nvPr>
        </p:nvSpPr>
        <p:spPr/>
        <p:txBody>
          <a:bodyPr/>
          <a:lstStyle/>
          <a:p>
            <a:r>
              <a:rPr lang="en-US" dirty="0">
                <a:solidFill>
                  <a:schemeClr val="tx1"/>
                </a:solidFill>
              </a:rPr>
              <a:t>LS Power SWIP-North Project</a:t>
            </a:r>
          </a:p>
        </p:txBody>
      </p:sp>
      <p:sp>
        <p:nvSpPr>
          <p:cNvPr id="7" name="TextBox 6">
            <a:extLst>
              <a:ext uri="{FF2B5EF4-FFF2-40B4-BE49-F238E27FC236}">
                <a16:creationId xmlns:a16="http://schemas.microsoft.com/office/drawing/2014/main" id="{F051AF5A-0891-7A7B-D418-1A6C5D7779F9}"/>
              </a:ext>
            </a:extLst>
          </p:cNvPr>
          <p:cNvSpPr txBox="1"/>
          <p:nvPr/>
        </p:nvSpPr>
        <p:spPr>
          <a:xfrm>
            <a:off x="-1" y="1143000"/>
            <a:ext cx="4000501" cy="5478423"/>
          </a:xfrm>
          <a:prstGeom prst="rect">
            <a:avLst/>
          </a:prstGeom>
          <a:noFill/>
        </p:spPr>
        <p:txBody>
          <a:bodyPr wrap="square" rtlCol="0">
            <a:spAutoFit/>
          </a:bodyPr>
          <a:lstStyle/>
          <a:p>
            <a:r>
              <a:rPr lang="en-US" sz="1600" dirty="0"/>
              <a:t>Currently, NV Energy has use of all the ON Line capacity - 900 MW (north-to-south and 600 MW (south-to-north) </a:t>
            </a:r>
          </a:p>
          <a:p>
            <a:endParaRPr lang="en-US" sz="1600" dirty="0"/>
          </a:p>
          <a:p>
            <a:r>
              <a:rPr lang="en-US" sz="1600" dirty="0"/>
              <a:t>SWIP-North increases the total ON Line capacity north-to-south to 2,335 MW and the south-to-north to 2,245 MW with the additions being shared by NV Energy, CAISO and potentially Idaho Power</a:t>
            </a:r>
          </a:p>
          <a:p>
            <a:endParaRPr lang="en-US" sz="1600" dirty="0"/>
          </a:p>
          <a:p>
            <a:r>
              <a:rPr lang="en-US" sz="1400" b="1" dirty="0">
                <a:solidFill>
                  <a:srgbClr val="00B050"/>
                </a:solidFill>
              </a:rPr>
              <a:t>With SWIP-North, NV Energy’s ON Line capacity</a:t>
            </a:r>
          </a:p>
          <a:p>
            <a:pPr lvl="1"/>
            <a:r>
              <a:rPr lang="en-US" sz="1400" b="1" dirty="0">
                <a:solidFill>
                  <a:srgbClr val="00B050"/>
                </a:solidFill>
              </a:rPr>
              <a:t>+ 317 MW increase north-to-south</a:t>
            </a:r>
          </a:p>
          <a:p>
            <a:pPr lvl="1"/>
            <a:r>
              <a:rPr lang="en-US" sz="1400" b="1" dirty="0">
                <a:solidFill>
                  <a:srgbClr val="00B050"/>
                </a:solidFill>
              </a:rPr>
              <a:t>+ 572 MW increase south-to-north</a:t>
            </a:r>
          </a:p>
          <a:p>
            <a:endParaRPr lang="en-US" sz="1400" b="1" dirty="0"/>
          </a:p>
          <a:p>
            <a:r>
              <a:rPr lang="en-US" sz="1400" b="1" dirty="0">
                <a:solidFill>
                  <a:srgbClr val="00B050"/>
                </a:solidFill>
              </a:rPr>
              <a:t>NV Energy also receives a SWIP-North allocation</a:t>
            </a:r>
          </a:p>
          <a:p>
            <a:pPr lvl="1"/>
            <a:r>
              <a:rPr lang="en-US" sz="1400" b="1" dirty="0">
                <a:solidFill>
                  <a:srgbClr val="00B050"/>
                </a:solidFill>
              </a:rPr>
              <a:t>+ 952.5 MW north-to-south</a:t>
            </a:r>
          </a:p>
          <a:p>
            <a:pPr lvl="1"/>
            <a:r>
              <a:rPr lang="en-US" sz="1400" b="1" dirty="0">
                <a:solidFill>
                  <a:srgbClr val="00B050"/>
                </a:solidFill>
              </a:rPr>
              <a:t>+ 847.5 MW  south-to-north</a:t>
            </a:r>
          </a:p>
          <a:p>
            <a:pPr lvl="1"/>
            <a:endParaRPr lang="en-US" sz="1600" b="1" dirty="0">
              <a:solidFill>
                <a:srgbClr val="00B050"/>
              </a:solidFill>
            </a:endParaRPr>
          </a:p>
          <a:p>
            <a:r>
              <a:rPr lang="en-US" sz="1600" b="1" dirty="0"/>
              <a:t>With NV Energy and Idaho Power in EDAM the total of both SWIP North and ON Line supports the market</a:t>
            </a:r>
            <a:endParaRPr lang="en-US" sz="1600" dirty="0"/>
          </a:p>
        </p:txBody>
      </p:sp>
      <p:sp>
        <p:nvSpPr>
          <p:cNvPr id="2" name="Slide Number Placeholder 1">
            <a:extLst>
              <a:ext uri="{FF2B5EF4-FFF2-40B4-BE49-F238E27FC236}">
                <a16:creationId xmlns:a16="http://schemas.microsoft.com/office/drawing/2014/main" id="{515BCA57-DECB-DD49-09A3-2A57576AF648}"/>
              </a:ext>
            </a:extLst>
          </p:cNvPr>
          <p:cNvSpPr>
            <a:spLocks noGrp="1"/>
          </p:cNvSpPr>
          <p:nvPr>
            <p:ph type="sldNum" sz="quarter" idx="4"/>
          </p:nvPr>
        </p:nvSpPr>
        <p:spPr/>
        <p:txBody>
          <a:bodyPr/>
          <a:lstStyle/>
          <a:p>
            <a:fld id="{752E80E1-2263-49AF-B5CD-299E76EDEEB1}" type="slidenum">
              <a:rPr lang="en-US" smtClean="0"/>
              <a:pPr/>
              <a:t>12</a:t>
            </a:fld>
            <a:endParaRPr lang="en-US" dirty="0"/>
          </a:p>
        </p:txBody>
      </p:sp>
    </p:spTree>
    <p:extLst>
      <p:ext uri="{BB962C8B-B14F-4D97-AF65-F5344CB8AC3E}">
        <p14:creationId xmlns:p14="http://schemas.microsoft.com/office/powerpoint/2010/main" val="79116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789D421-1195-5853-CCF9-4F5CFB73EBC0}"/>
              </a:ext>
            </a:extLst>
          </p:cNvPr>
          <p:cNvPicPr>
            <a:picLocks noGrp="1" noChangeAspect="1"/>
          </p:cNvPicPr>
          <p:nvPr>
            <p:ph idx="1"/>
          </p:nvPr>
        </p:nvPicPr>
        <p:blipFill>
          <a:blip r:embed="rId2"/>
          <a:stretch>
            <a:fillRect/>
          </a:stretch>
        </p:blipFill>
        <p:spPr>
          <a:xfrm>
            <a:off x="0" y="1143000"/>
            <a:ext cx="9144000" cy="2470583"/>
          </a:xfrm>
        </p:spPr>
      </p:pic>
      <p:sp>
        <p:nvSpPr>
          <p:cNvPr id="3" name="Title 2">
            <a:extLst>
              <a:ext uri="{FF2B5EF4-FFF2-40B4-BE49-F238E27FC236}">
                <a16:creationId xmlns:a16="http://schemas.microsoft.com/office/drawing/2014/main" id="{AA0F750B-24E1-2CDA-180E-43D2515EA84E}"/>
              </a:ext>
            </a:extLst>
          </p:cNvPr>
          <p:cNvSpPr>
            <a:spLocks noGrp="1"/>
          </p:cNvSpPr>
          <p:nvPr>
            <p:ph type="title"/>
          </p:nvPr>
        </p:nvSpPr>
        <p:spPr/>
        <p:txBody>
          <a:bodyPr/>
          <a:lstStyle/>
          <a:p>
            <a:r>
              <a:rPr lang="en-US" sz="2800" dirty="0">
                <a:solidFill>
                  <a:schemeClr val="tx1"/>
                </a:solidFill>
              </a:rPr>
              <a:t>Projected Customer Benefits</a:t>
            </a:r>
            <a:br>
              <a:rPr lang="en-US" sz="2800" dirty="0">
                <a:solidFill>
                  <a:schemeClr val="tx1"/>
                </a:solidFill>
              </a:rPr>
            </a:br>
            <a:r>
              <a:rPr lang="en-US" sz="2800" dirty="0">
                <a:solidFill>
                  <a:schemeClr val="tx1"/>
                </a:solidFill>
              </a:rPr>
              <a:t>Brattle Results</a:t>
            </a:r>
          </a:p>
        </p:txBody>
      </p:sp>
      <p:pic>
        <p:nvPicPr>
          <p:cNvPr id="8" name="Picture 7">
            <a:extLst>
              <a:ext uri="{FF2B5EF4-FFF2-40B4-BE49-F238E27FC236}">
                <a16:creationId xmlns:a16="http://schemas.microsoft.com/office/drawing/2014/main" id="{1A97D35F-A91E-390D-DD93-EAD564F517E7}"/>
              </a:ext>
            </a:extLst>
          </p:cNvPr>
          <p:cNvPicPr>
            <a:picLocks noChangeAspect="1"/>
          </p:cNvPicPr>
          <p:nvPr/>
        </p:nvPicPr>
        <p:blipFill>
          <a:blip r:embed="rId3"/>
          <a:stretch>
            <a:fillRect/>
          </a:stretch>
        </p:blipFill>
        <p:spPr>
          <a:xfrm>
            <a:off x="0" y="3859612"/>
            <a:ext cx="9144000" cy="2532638"/>
          </a:xfrm>
          <a:prstGeom prst="rect">
            <a:avLst/>
          </a:prstGeom>
        </p:spPr>
      </p:pic>
      <p:cxnSp>
        <p:nvCxnSpPr>
          <p:cNvPr id="10" name="Straight Arrow Connector 9">
            <a:extLst>
              <a:ext uri="{FF2B5EF4-FFF2-40B4-BE49-F238E27FC236}">
                <a16:creationId xmlns:a16="http://schemas.microsoft.com/office/drawing/2014/main" id="{4050E35C-8626-EC38-14BB-E5F975564651}"/>
              </a:ext>
            </a:extLst>
          </p:cNvPr>
          <p:cNvCxnSpPr>
            <a:cxnSpLocks/>
          </p:cNvCxnSpPr>
          <p:nvPr/>
        </p:nvCxnSpPr>
        <p:spPr>
          <a:xfrm>
            <a:off x="3613212" y="3293616"/>
            <a:ext cx="1411549" cy="8877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49C4B5E-72AC-DF5A-0F67-2C4E4C233DE8}"/>
              </a:ext>
            </a:extLst>
          </p:cNvPr>
          <p:cNvSpPr>
            <a:spLocks noGrp="1"/>
          </p:cNvSpPr>
          <p:nvPr>
            <p:ph type="sldNum" sz="quarter" idx="4"/>
          </p:nvPr>
        </p:nvSpPr>
        <p:spPr/>
        <p:txBody>
          <a:bodyPr/>
          <a:lstStyle/>
          <a:p>
            <a:fld id="{752E80E1-2263-49AF-B5CD-299E76EDEEB1}" type="slidenum">
              <a:rPr lang="en-US" smtClean="0"/>
              <a:pPr/>
              <a:t>13</a:t>
            </a:fld>
            <a:endParaRPr lang="en-US" dirty="0"/>
          </a:p>
        </p:txBody>
      </p:sp>
    </p:spTree>
    <p:extLst>
      <p:ext uri="{BB962C8B-B14F-4D97-AF65-F5344CB8AC3E}">
        <p14:creationId xmlns:p14="http://schemas.microsoft.com/office/powerpoint/2010/main" val="114501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EBD2E-5743-5429-C04B-6CB9BB9CBF2D}"/>
              </a:ext>
            </a:extLst>
          </p:cNvPr>
          <p:cNvSpPr>
            <a:spLocks noGrp="1"/>
          </p:cNvSpPr>
          <p:nvPr>
            <p:ph idx="1"/>
          </p:nvPr>
        </p:nvSpPr>
        <p:spPr/>
        <p:txBody>
          <a:bodyPr/>
          <a:lstStyle/>
          <a:p>
            <a:pPr marL="796925" lvl="1" indent="-285750">
              <a:lnSpc>
                <a:spcPct val="107000"/>
              </a:lnSpc>
              <a:spcBef>
                <a:spcPts val="0"/>
              </a:spcBef>
              <a:buFont typeface="Arial" panose="020B0604020202020204" pitchFamily="34" charset="0"/>
              <a:buChar char="•"/>
            </a:pPr>
            <a:r>
              <a:rPr lang="en-US" sz="1800" b="1" kern="100" dirty="0">
                <a:effectLst/>
                <a:ea typeface="Aptos" panose="020B0004020202020204" pitchFamily="34" charset="0"/>
              </a:rPr>
              <a:t>Congestion rent allocations: </a:t>
            </a:r>
            <a:r>
              <a:rPr lang="en-US" sz="1800" kern="100" dirty="0">
                <a:effectLst/>
                <a:ea typeface="Aptos" panose="020B0004020202020204" pitchFamily="34" charset="0"/>
              </a:rPr>
              <a:t>The</a:t>
            </a:r>
            <a:r>
              <a:rPr lang="en-US" sz="1800" b="1" kern="100" dirty="0">
                <a:effectLst/>
                <a:ea typeface="Aptos" panose="020B0004020202020204" pitchFamily="34" charset="0"/>
              </a:rPr>
              <a:t> </a:t>
            </a:r>
            <a:r>
              <a:rPr lang="en-US" sz="1800" kern="100" dirty="0">
                <a:effectLst/>
                <a:ea typeface="Aptos" panose="020B0004020202020204" pitchFamily="34" charset="0"/>
              </a:rPr>
              <a:t>EDAM methodology allows NV Energy, as the transmission provider, to treat all customers equally based on usage of the system. In Markets+ congestion is to paid based on reservations not actual schedules, this can create winners and losers</a:t>
            </a:r>
          </a:p>
          <a:p>
            <a:pPr marL="796925" lvl="1" indent="-285750">
              <a:lnSpc>
                <a:spcPct val="107000"/>
              </a:lnSpc>
              <a:spcBef>
                <a:spcPts val="0"/>
              </a:spcBef>
              <a:buFont typeface="Arial" panose="020B0604020202020204" pitchFamily="34" charset="0"/>
              <a:buChar char="•"/>
            </a:pPr>
            <a:endParaRPr lang="en-US" sz="1800" b="1" kern="100" dirty="0">
              <a:ea typeface="Aptos" panose="020B0004020202020204" pitchFamily="34" charset="0"/>
            </a:endParaRPr>
          </a:p>
          <a:p>
            <a:pPr marL="796925" lvl="1" indent="-285750">
              <a:lnSpc>
                <a:spcPct val="107000"/>
              </a:lnSpc>
              <a:spcBef>
                <a:spcPts val="0"/>
              </a:spcBef>
              <a:buFont typeface="Arial" panose="020B0604020202020204" pitchFamily="34" charset="0"/>
              <a:buChar char="•"/>
            </a:pPr>
            <a:r>
              <a:rPr lang="en-US" sz="1800" b="1" kern="100" dirty="0">
                <a:effectLst/>
                <a:ea typeface="Aptos" panose="020B0004020202020204" pitchFamily="34" charset="0"/>
              </a:rPr>
              <a:t>Virtual bidding:</a:t>
            </a:r>
            <a:r>
              <a:rPr lang="en-US" sz="1800" kern="100" dirty="0">
                <a:effectLst/>
                <a:ea typeface="Aptos" panose="020B0004020202020204" pitchFamily="34" charset="0"/>
              </a:rPr>
              <a:t> NV Energy has concerns that there may be defined pricing patterns that will allow financial speculators to profit from virtual bidding with no discernible market benefit. EDAM has slower and more considered implementation path; In Markets+ virtual bidding goes live after 6 months</a:t>
            </a:r>
          </a:p>
          <a:p>
            <a:pPr marL="796925" lvl="1" indent="-285750">
              <a:lnSpc>
                <a:spcPct val="107000"/>
              </a:lnSpc>
              <a:spcBef>
                <a:spcPts val="0"/>
              </a:spcBef>
              <a:buFont typeface="Arial" panose="020B0604020202020204" pitchFamily="34" charset="0"/>
              <a:buChar char="•"/>
            </a:pPr>
            <a:endParaRPr lang="en-US" sz="1800" b="1" kern="100" dirty="0">
              <a:ea typeface="Aptos" panose="020B0004020202020204" pitchFamily="34" charset="0"/>
            </a:endParaRPr>
          </a:p>
          <a:p>
            <a:pPr marL="796925" lvl="1" indent="-285750">
              <a:lnSpc>
                <a:spcPct val="107000"/>
              </a:lnSpc>
              <a:spcBef>
                <a:spcPts val="0"/>
              </a:spcBef>
              <a:buFont typeface="Arial" panose="020B0604020202020204" pitchFamily="34" charset="0"/>
              <a:buChar char="•"/>
            </a:pPr>
            <a:r>
              <a:rPr lang="en-US" sz="1800" b="1" kern="100" dirty="0">
                <a:effectLst/>
                <a:ea typeface="Aptos" panose="020B0004020202020204" pitchFamily="34" charset="0"/>
              </a:rPr>
              <a:t>GHG: </a:t>
            </a:r>
            <a:r>
              <a:rPr lang="en-US" sz="1800" kern="100" dirty="0">
                <a:effectLst/>
                <a:ea typeface="Aptos" panose="020B0004020202020204" pitchFamily="34" charset="0"/>
              </a:rPr>
              <a:t>EDAM is based on enhanced version of EIM methodology that has been acceptable to NV Energy. The Company has a greater concern than Markets+ methodology can lead to GHG zones impacting prices in non-GHG regions</a:t>
            </a:r>
          </a:p>
          <a:p>
            <a:pPr marL="796925" lvl="1" indent="-285750">
              <a:lnSpc>
                <a:spcPct val="107000"/>
              </a:lnSpc>
              <a:spcBef>
                <a:spcPts val="0"/>
              </a:spcBef>
              <a:buFont typeface="Arial" panose="020B0604020202020204" pitchFamily="34" charset="0"/>
              <a:buChar char="•"/>
            </a:pPr>
            <a:endParaRPr lang="en-US" sz="1800" b="1" kern="100" dirty="0">
              <a:ea typeface="Aptos" panose="020B0004020202020204" pitchFamily="34" charset="0"/>
            </a:endParaRPr>
          </a:p>
          <a:p>
            <a:pPr marL="796925" lvl="1" indent="-285750">
              <a:lnSpc>
                <a:spcPct val="107000"/>
              </a:lnSpc>
              <a:spcBef>
                <a:spcPts val="0"/>
              </a:spcBef>
              <a:buFont typeface="Arial" panose="020B0604020202020204" pitchFamily="34" charset="0"/>
              <a:buChar char="•"/>
            </a:pPr>
            <a:r>
              <a:rPr lang="en-US" sz="1800" b="1" kern="100" dirty="0">
                <a:effectLst/>
                <a:ea typeface="Aptos" panose="020B0004020202020204" pitchFamily="34" charset="0"/>
              </a:rPr>
              <a:t>Resource sufficiency:  </a:t>
            </a:r>
            <a:r>
              <a:rPr lang="en-US" sz="1800" kern="100" dirty="0">
                <a:effectLst/>
                <a:ea typeface="Aptos" panose="020B0004020202020204" pitchFamily="34" charset="0"/>
              </a:rPr>
              <a:t>NV Energy has greater confidence in the ability of EDAM with the resource sufficiency test and the FERC-approved imbalance reserve product to handle intra-day uncertainty </a:t>
            </a:r>
          </a:p>
          <a:p>
            <a:endParaRPr lang="en-US" dirty="0"/>
          </a:p>
        </p:txBody>
      </p:sp>
      <p:sp>
        <p:nvSpPr>
          <p:cNvPr id="3" name="Title 2">
            <a:extLst>
              <a:ext uri="{FF2B5EF4-FFF2-40B4-BE49-F238E27FC236}">
                <a16:creationId xmlns:a16="http://schemas.microsoft.com/office/drawing/2014/main" id="{F4DC4F35-7F87-A709-B84B-FE9CD85DD438}"/>
              </a:ext>
            </a:extLst>
          </p:cNvPr>
          <p:cNvSpPr>
            <a:spLocks noGrp="1"/>
          </p:cNvSpPr>
          <p:nvPr>
            <p:ph type="title"/>
          </p:nvPr>
        </p:nvSpPr>
        <p:spPr/>
        <p:txBody>
          <a:bodyPr/>
          <a:lstStyle/>
          <a:p>
            <a:r>
              <a:rPr lang="en-US" sz="2800" dirty="0">
                <a:solidFill>
                  <a:schemeClr val="tx1"/>
                </a:solidFill>
              </a:rPr>
              <a:t>Market Design</a:t>
            </a:r>
          </a:p>
        </p:txBody>
      </p:sp>
      <p:sp>
        <p:nvSpPr>
          <p:cNvPr id="5" name="Slide Number Placeholder 4">
            <a:extLst>
              <a:ext uri="{FF2B5EF4-FFF2-40B4-BE49-F238E27FC236}">
                <a16:creationId xmlns:a16="http://schemas.microsoft.com/office/drawing/2014/main" id="{1C8CBA00-3DC4-78FC-6805-D20EA964A9DF}"/>
              </a:ext>
            </a:extLst>
          </p:cNvPr>
          <p:cNvSpPr>
            <a:spLocks noGrp="1"/>
          </p:cNvSpPr>
          <p:nvPr>
            <p:ph type="sldNum" sz="quarter" idx="4"/>
          </p:nvPr>
        </p:nvSpPr>
        <p:spPr/>
        <p:txBody>
          <a:bodyPr/>
          <a:lstStyle/>
          <a:p>
            <a:fld id="{752E80E1-2263-49AF-B5CD-299E76EDEEB1}" type="slidenum">
              <a:rPr lang="en-US" smtClean="0"/>
              <a:pPr/>
              <a:t>14</a:t>
            </a:fld>
            <a:endParaRPr lang="en-US" dirty="0"/>
          </a:p>
        </p:txBody>
      </p:sp>
    </p:spTree>
    <p:extLst>
      <p:ext uri="{BB962C8B-B14F-4D97-AF65-F5344CB8AC3E}">
        <p14:creationId xmlns:p14="http://schemas.microsoft.com/office/powerpoint/2010/main" val="1266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575469-D270-5390-29A1-87BB37746930}"/>
              </a:ext>
            </a:extLst>
          </p:cNvPr>
          <p:cNvSpPr>
            <a:spLocks noGrp="1"/>
          </p:cNvSpPr>
          <p:nvPr>
            <p:ph idx="1"/>
          </p:nvPr>
        </p:nvSpPr>
        <p:spPr/>
        <p:txBody>
          <a:bodyPr/>
          <a:lstStyle/>
          <a:p>
            <a:r>
              <a:rPr lang="en-US" sz="1800" dirty="0"/>
              <a:t>SPP’s Markets+</a:t>
            </a:r>
          </a:p>
          <a:p>
            <a:pPr lvl="1"/>
            <a:r>
              <a:rPr lang="en-US" sz="1800" dirty="0"/>
              <a:t>SPP has an independent, 10-member Board of Directors</a:t>
            </a:r>
          </a:p>
          <a:p>
            <a:pPr lvl="1"/>
            <a:r>
              <a:rPr lang="en-US" sz="1800" dirty="0"/>
              <a:t>Oversight of Markets+ is delegated to an independent, 5-person Markets+ Independent Panel (one of the five is to be a Board member)</a:t>
            </a:r>
          </a:p>
          <a:p>
            <a:pPr lvl="1"/>
            <a:endParaRPr lang="en-US" sz="1800" dirty="0"/>
          </a:p>
          <a:p>
            <a:r>
              <a:rPr lang="en-US" sz="1800" dirty="0"/>
              <a:t>The West-Wide Governance Pathway Initiative has resulted in significant changes to EIM and EDAM oversight</a:t>
            </a:r>
          </a:p>
          <a:p>
            <a:pPr lvl="1"/>
            <a:r>
              <a:rPr lang="en-US" sz="1800" dirty="0"/>
              <a:t>As approved, Step 1 transitions the division of authority between the 5-person Governor-appointed CAISO Board of Directors and the 5-person, independent Western Energy Market Governing Body (the WEM GB) from a joint-authority model to the WEM having primary authority over the markets</a:t>
            </a:r>
          </a:p>
          <a:p>
            <a:pPr lvl="1"/>
            <a:r>
              <a:rPr lang="en-US" sz="1800" dirty="0"/>
              <a:t>Step 2 would include a modification of California law to permit an expanded form of the WEM GB to have sole authority over the EIM and EDAM markets</a:t>
            </a:r>
          </a:p>
          <a:p>
            <a:endParaRPr lang="en-US" sz="1800" dirty="0"/>
          </a:p>
          <a:p>
            <a:r>
              <a:rPr lang="en-US" sz="1800" dirty="0"/>
              <a:t>Board oversight is only part of the governance structure. A key component is the stakeholder process to consider new market initiatives and reforms</a:t>
            </a:r>
          </a:p>
          <a:p>
            <a:endParaRPr lang="en-US" sz="1800" dirty="0"/>
          </a:p>
          <a:p>
            <a:r>
              <a:rPr lang="en-US" sz="1800" dirty="0"/>
              <a:t>FERC is the ultimate abitur of the justness and reasonableness of the market design reflected in the tariff</a:t>
            </a:r>
          </a:p>
        </p:txBody>
      </p:sp>
      <p:sp>
        <p:nvSpPr>
          <p:cNvPr id="3" name="Title 2">
            <a:extLst>
              <a:ext uri="{FF2B5EF4-FFF2-40B4-BE49-F238E27FC236}">
                <a16:creationId xmlns:a16="http://schemas.microsoft.com/office/drawing/2014/main" id="{2D06AF95-E536-D1B4-EC79-F35CB7DD1D62}"/>
              </a:ext>
            </a:extLst>
          </p:cNvPr>
          <p:cNvSpPr>
            <a:spLocks noGrp="1"/>
          </p:cNvSpPr>
          <p:nvPr>
            <p:ph type="title"/>
          </p:nvPr>
        </p:nvSpPr>
        <p:spPr/>
        <p:txBody>
          <a:bodyPr/>
          <a:lstStyle/>
          <a:p>
            <a:r>
              <a:rPr lang="en-US" sz="2800" dirty="0">
                <a:solidFill>
                  <a:schemeClr val="tx1"/>
                </a:solidFill>
              </a:rPr>
              <a:t>Governance</a:t>
            </a:r>
          </a:p>
        </p:txBody>
      </p:sp>
      <p:sp>
        <p:nvSpPr>
          <p:cNvPr id="4" name="Slide Number Placeholder 3">
            <a:extLst>
              <a:ext uri="{FF2B5EF4-FFF2-40B4-BE49-F238E27FC236}">
                <a16:creationId xmlns:a16="http://schemas.microsoft.com/office/drawing/2014/main" id="{72DF3BA9-3427-B55C-79B7-E87C3ACDED4D}"/>
              </a:ext>
            </a:extLst>
          </p:cNvPr>
          <p:cNvSpPr>
            <a:spLocks noGrp="1"/>
          </p:cNvSpPr>
          <p:nvPr>
            <p:ph type="sldNum" sz="quarter" idx="4"/>
          </p:nvPr>
        </p:nvSpPr>
        <p:spPr/>
        <p:txBody>
          <a:bodyPr/>
          <a:lstStyle/>
          <a:p>
            <a:fld id="{752E80E1-2263-49AF-B5CD-299E76EDEEB1}" type="slidenum">
              <a:rPr lang="en-US" smtClean="0"/>
              <a:pPr/>
              <a:t>15</a:t>
            </a:fld>
            <a:endParaRPr lang="en-US" dirty="0"/>
          </a:p>
        </p:txBody>
      </p:sp>
    </p:spTree>
    <p:extLst>
      <p:ext uri="{BB962C8B-B14F-4D97-AF65-F5344CB8AC3E}">
        <p14:creationId xmlns:p14="http://schemas.microsoft.com/office/powerpoint/2010/main" val="344964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112F40-ECB4-1028-1F29-263E07146187}"/>
              </a:ext>
            </a:extLst>
          </p:cNvPr>
          <p:cNvSpPr>
            <a:spLocks noGrp="1"/>
          </p:cNvSpPr>
          <p:nvPr>
            <p:ph idx="1"/>
          </p:nvPr>
        </p:nvSpPr>
        <p:spPr/>
        <p:txBody>
          <a:bodyPr/>
          <a:lstStyle/>
          <a:p>
            <a:r>
              <a:rPr lang="en-US" sz="1600" dirty="0"/>
              <a:t>Markets+ uses a stakeholder led process; staff has a more passive role</a:t>
            </a:r>
          </a:p>
          <a:p>
            <a:endParaRPr lang="en-US" sz="1600" dirty="0"/>
          </a:p>
          <a:p>
            <a:r>
              <a:rPr lang="en-US" sz="1600" dirty="0"/>
              <a:t>In the CAISO process, stakeholders represent their interests, and staff has a more active role in balancing positions</a:t>
            </a:r>
          </a:p>
          <a:p>
            <a:endParaRPr lang="en-US" sz="1600" dirty="0"/>
          </a:p>
          <a:p>
            <a:r>
              <a:rPr lang="en-US" sz="1600" dirty="0"/>
              <a:t> NV Energy sees a number of advantages to the CAISO approach:</a:t>
            </a:r>
          </a:p>
          <a:p>
            <a:endParaRPr lang="en-US" sz="1600" dirty="0"/>
          </a:p>
          <a:p>
            <a:pPr lvl="1"/>
            <a:r>
              <a:rPr lang="en-US" sz="1600" dirty="0"/>
              <a:t>Staff involvement helps protect minority interests that can get overruled by SPP’s deterministic voting structure</a:t>
            </a:r>
          </a:p>
          <a:p>
            <a:pPr marL="457200" lvl="1" indent="0">
              <a:buNone/>
            </a:pPr>
            <a:endParaRPr lang="en-US" sz="1600" dirty="0"/>
          </a:p>
          <a:p>
            <a:pPr lvl="1"/>
            <a:r>
              <a:rPr lang="en-US" sz="1600" dirty="0"/>
              <a:t>Greater use of written comments in the CAISO process allows fuller definition of positions and earlier review by the WEM GB who cannot attend all the stakeholder meetings</a:t>
            </a:r>
          </a:p>
          <a:p>
            <a:pPr marL="457200" lvl="1" indent="0">
              <a:buNone/>
            </a:pPr>
            <a:endParaRPr lang="en-US" sz="1600" dirty="0"/>
          </a:p>
          <a:p>
            <a:pPr lvl="1"/>
            <a:r>
              <a:rPr lang="en-US" sz="1600" dirty="0"/>
              <a:t>CAISO’s initiative-specific process is less bureaucratic than SPP’s formal committee structure; can react more quickly to emerging events</a:t>
            </a:r>
          </a:p>
          <a:p>
            <a:pPr lvl="1"/>
            <a:endParaRPr lang="en-US" sz="1600" dirty="0"/>
          </a:p>
          <a:p>
            <a:pPr lvl="1"/>
            <a:r>
              <a:rPr lang="en-US" sz="1600" dirty="0"/>
              <a:t>West-Wide Governance Pathways promoting further improvements to the CAISO process including greater use of indicative voting and additional involvement in determining which issues to stakeholder</a:t>
            </a:r>
          </a:p>
        </p:txBody>
      </p:sp>
      <p:sp>
        <p:nvSpPr>
          <p:cNvPr id="3" name="Title 2">
            <a:extLst>
              <a:ext uri="{FF2B5EF4-FFF2-40B4-BE49-F238E27FC236}">
                <a16:creationId xmlns:a16="http://schemas.microsoft.com/office/drawing/2014/main" id="{A09663A4-0A70-2EFE-5AAF-0808FEAEA91A}"/>
              </a:ext>
            </a:extLst>
          </p:cNvPr>
          <p:cNvSpPr>
            <a:spLocks noGrp="1"/>
          </p:cNvSpPr>
          <p:nvPr>
            <p:ph type="title"/>
          </p:nvPr>
        </p:nvSpPr>
        <p:spPr/>
        <p:txBody>
          <a:bodyPr/>
          <a:lstStyle/>
          <a:p>
            <a:r>
              <a:rPr lang="en-US" sz="2800" dirty="0">
                <a:solidFill>
                  <a:schemeClr val="tx1"/>
                </a:solidFill>
              </a:rPr>
              <a:t>Stakeholder Process</a:t>
            </a:r>
          </a:p>
        </p:txBody>
      </p:sp>
      <p:sp>
        <p:nvSpPr>
          <p:cNvPr id="4" name="Slide Number Placeholder 3">
            <a:extLst>
              <a:ext uri="{FF2B5EF4-FFF2-40B4-BE49-F238E27FC236}">
                <a16:creationId xmlns:a16="http://schemas.microsoft.com/office/drawing/2014/main" id="{D6C02B29-FE03-A487-ECBC-E0E207CBC557}"/>
              </a:ext>
            </a:extLst>
          </p:cNvPr>
          <p:cNvSpPr>
            <a:spLocks noGrp="1"/>
          </p:cNvSpPr>
          <p:nvPr>
            <p:ph type="sldNum" sz="quarter" idx="4"/>
          </p:nvPr>
        </p:nvSpPr>
        <p:spPr/>
        <p:txBody>
          <a:bodyPr/>
          <a:lstStyle/>
          <a:p>
            <a:fld id="{752E80E1-2263-49AF-B5CD-299E76EDEEB1}" type="slidenum">
              <a:rPr lang="en-US" smtClean="0"/>
              <a:pPr/>
              <a:t>16</a:t>
            </a:fld>
            <a:endParaRPr lang="en-US" dirty="0"/>
          </a:p>
        </p:txBody>
      </p:sp>
    </p:spTree>
    <p:extLst>
      <p:ext uri="{BB962C8B-B14F-4D97-AF65-F5344CB8AC3E}">
        <p14:creationId xmlns:p14="http://schemas.microsoft.com/office/powerpoint/2010/main" val="57913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C0A1A0-EAA3-4BC2-86FE-5321B56B11F0}"/>
              </a:ext>
            </a:extLst>
          </p:cNvPr>
          <p:cNvSpPr>
            <a:spLocks noGrp="1"/>
          </p:cNvSpPr>
          <p:nvPr>
            <p:ph idx="1"/>
          </p:nvPr>
        </p:nvSpPr>
        <p:spPr/>
        <p:txBody>
          <a:bodyPr/>
          <a:lstStyle/>
          <a:p>
            <a:pPr lvl="1">
              <a:buFont typeface="Arial" panose="020B0604020202020204" pitchFamily="34" charset="0"/>
              <a:buChar char="•"/>
            </a:pPr>
            <a:endParaRPr lang="en-US" sz="2000" kern="100" dirty="0">
              <a:effectLst/>
              <a:ea typeface="Aptos" panose="020B0004020202020204" pitchFamily="34" charset="0"/>
            </a:endParaRPr>
          </a:p>
          <a:p>
            <a:pPr lvl="1">
              <a:buFont typeface="Arial" panose="020B0604020202020204" pitchFamily="34" charset="0"/>
              <a:buChar char="•"/>
            </a:pPr>
            <a:r>
              <a:rPr lang="en-US" sz="2000" kern="100" dirty="0">
                <a:effectLst/>
                <a:ea typeface="Aptos" panose="020B0004020202020204" pitchFamily="34" charset="0"/>
              </a:rPr>
              <a:t>NV Energy has a high confidence that CAISO, PacifiCorp, Portland General and the other first movers will stand-up the EDAM market and that </a:t>
            </a:r>
            <a:r>
              <a:rPr lang="en-US" sz="2000" kern="100" dirty="0">
                <a:ea typeface="Aptos" panose="020B0004020202020204" pitchFamily="34" charset="0"/>
              </a:rPr>
              <a:t>EDAM will have </a:t>
            </a:r>
            <a:r>
              <a:rPr lang="en-US" sz="2000" kern="100" dirty="0">
                <a:effectLst/>
                <a:ea typeface="Aptos" panose="020B0004020202020204" pitchFamily="34" charset="0"/>
              </a:rPr>
              <a:t>the connectivity to produce benefits for customers.  NV Energy has less confidence in Markets+, even if entities spend the $150 million necessary for SPP to build out the design. NV Energy perceives </a:t>
            </a:r>
            <a:r>
              <a:rPr lang="en-US" sz="2000" kern="100" dirty="0">
                <a:ea typeface="Aptos" panose="020B0004020202020204" pitchFamily="34" charset="0"/>
              </a:rPr>
              <a:t>a risk that p</a:t>
            </a:r>
            <a:r>
              <a:rPr lang="en-US" sz="2000" kern="100" dirty="0">
                <a:effectLst/>
                <a:ea typeface="Aptos" panose="020B0004020202020204" pitchFamily="34" charset="0"/>
              </a:rPr>
              <a:t>articipation in Markets+ could lead to substantial expenditures with limited results</a:t>
            </a:r>
          </a:p>
          <a:p>
            <a:pPr marL="457200" lvl="1" indent="0">
              <a:buNone/>
            </a:pPr>
            <a:endParaRPr lang="en-US" sz="2000" kern="100" dirty="0">
              <a:ea typeface="Aptos" panose="020B0004020202020204" pitchFamily="34" charset="0"/>
            </a:endParaRPr>
          </a:p>
          <a:p>
            <a:pPr lvl="1">
              <a:buFont typeface="Arial" panose="020B0604020202020204" pitchFamily="34" charset="0"/>
              <a:buChar char="•"/>
            </a:pPr>
            <a:r>
              <a:rPr lang="en-US" sz="2000" kern="100" dirty="0">
                <a:effectLst/>
                <a:ea typeface="Aptos" panose="020B0004020202020204" pitchFamily="34" charset="0"/>
              </a:rPr>
              <a:t>There is no exit fee in EDAM. Whereas were NV Energy to participate in Markets+, the Company could be responsible for incurred capital costs</a:t>
            </a:r>
            <a:endParaRPr lang="en-US" sz="2000" kern="100" dirty="0">
              <a:ea typeface="Aptos" panose="020B0004020202020204" pitchFamily="34" charset="0"/>
            </a:endParaRPr>
          </a:p>
          <a:p>
            <a:pPr lvl="1">
              <a:buFont typeface="Arial" panose="020B0604020202020204" pitchFamily="34" charset="0"/>
              <a:buChar char="•"/>
            </a:pPr>
            <a:endParaRPr lang="en-US" sz="2000" kern="100" dirty="0">
              <a:ea typeface="Aptos" panose="020B0004020202020204" pitchFamily="34" charset="0"/>
            </a:endParaRPr>
          </a:p>
          <a:p>
            <a:pPr lvl="1">
              <a:buFont typeface="Arial" panose="020B0604020202020204" pitchFamily="34" charset="0"/>
              <a:buChar char="•"/>
            </a:pPr>
            <a:r>
              <a:rPr lang="en-US" sz="2000" kern="100" dirty="0">
                <a:ea typeface="Aptos" panose="020B0004020202020204" pitchFamily="34" charset="0"/>
              </a:rPr>
              <a:t>With EDAM there is greater assurance of recovery of implementation costs and the lack of an exit fee is consistent with NV Energy’s least-regrets approach</a:t>
            </a:r>
          </a:p>
          <a:p>
            <a:pPr lvl="1"/>
            <a:endParaRPr lang="en-US" sz="1600" kern="100" dirty="0">
              <a:effectLst/>
              <a:ea typeface="Aptos" panose="020B0004020202020204" pitchFamily="34" charset="0"/>
            </a:endParaRPr>
          </a:p>
          <a:p>
            <a:endParaRPr lang="en-US" dirty="0"/>
          </a:p>
        </p:txBody>
      </p:sp>
      <p:sp>
        <p:nvSpPr>
          <p:cNvPr id="3" name="Title 2">
            <a:extLst>
              <a:ext uri="{FF2B5EF4-FFF2-40B4-BE49-F238E27FC236}">
                <a16:creationId xmlns:a16="http://schemas.microsoft.com/office/drawing/2014/main" id="{48FA52F8-9E50-1DC7-0819-B1E9395976DF}"/>
              </a:ext>
            </a:extLst>
          </p:cNvPr>
          <p:cNvSpPr>
            <a:spLocks noGrp="1"/>
          </p:cNvSpPr>
          <p:nvPr>
            <p:ph type="title"/>
          </p:nvPr>
        </p:nvSpPr>
        <p:spPr/>
        <p:txBody>
          <a:bodyPr/>
          <a:lstStyle/>
          <a:p>
            <a:r>
              <a:rPr lang="en-US" sz="2800" dirty="0">
                <a:solidFill>
                  <a:schemeClr val="tx1"/>
                </a:solidFill>
              </a:rPr>
              <a:t>Intangibles</a:t>
            </a:r>
          </a:p>
        </p:txBody>
      </p:sp>
      <p:sp>
        <p:nvSpPr>
          <p:cNvPr id="5" name="Slide Number Placeholder 4">
            <a:extLst>
              <a:ext uri="{FF2B5EF4-FFF2-40B4-BE49-F238E27FC236}">
                <a16:creationId xmlns:a16="http://schemas.microsoft.com/office/drawing/2014/main" id="{6831B05A-C198-798C-F1E5-0D5E8BCF49BF}"/>
              </a:ext>
            </a:extLst>
          </p:cNvPr>
          <p:cNvSpPr>
            <a:spLocks noGrp="1"/>
          </p:cNvSpPr>
          <p:nvPr>
            <p:ph type="sldNum" sz="quarter" idx="4"/>
          </p:nvPr>
        </p:nvSpPr>
        <p:spPr/>
        <p:txBody>
          <a:bodyPr/>
          <a:lstStyle/>
          <a:p>
            <a:fld id="{752E80E1-2263-49AF-B5CD-299E76EDEEB1}" type="slidenum">
              <a:rPr lang="en-US" smtClean="0"/>
              <a:pPr/>
              <a:t>17</a:t>
            </a:fld>
            <a:endParaRPr lang="en-US" dirty="0"/>
          </a:p>
        </p:txBody>
      </p:sp>
    </p:spTree>
    <p:extLst>
      <p:ext uri="{BB962C8B-B14F-4D97-AF65-F5344CB8AC3E}">
        <p14:creationId xmlns:p14="http://schemas.microsoft.com/office/powerpoint/2010/main" val="143879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812137-7C39-1DF8-365A-BE5F483D26B6}"/>
              </a:ext>
            </a:extLst>
          </p:cNvPr>
          <p:cNvSpPr>
            <a:spLocks noGrp="1"/>
          </p:cNvSpPr>
          <p:nvPr>
            <p:ph idx="1"/>
          </p:nvPr>
        </p:nvSpPr>
        <p:spPr/>
        <p:txBody>
          <a:bodyPr/>
          <a:lstStyle/>
          <a:p>
            <a:pPr>
              <a:spcBef>
                <a:spcPts val="0"/>
              </a:spcBef>
            </a:pPr>
            <a:endParaRPr lang="en-US" sz="2800" dirty="0"/>
          </a:p>
          <a:p>
            <a:pPr>
              <a:spcBef>
                <a:spcPts val="0"/>
              </a:spcBef>
            </a:pPr>
            <a:r>
              <a:rPr lang="en-US" sz="2800" dirty="0"/>
              <a:t>Currently targeting a filing with the PUCN in the second quarter of 2025</a:t>
            </a:r>
          </a:p>
          <a:p>
            <a:pPr lvl="1">
              <a:spcBef>
                <a:spcPts val="0"/>
              </a:spcBef>
            </a:pPr>
            <a:r>
              <a:rPr lang="en-US" sz="2800" dirty="0"/>
              <a:t>Complete the currently-pending IRP</a:t>
            </a:r>
          </a:p>
          <a:p>
            <a:pPr lvl="1">
              <a:spcBef>
                <a:spcPts val="0"/>
              </a:spcBef>
            </a:pPr>
            <a:r>
              <a:rPr lang="en-US" sz="2800" dirty="0"/>
              <a:t>Potential further definition of market footprints</a:t>
            </a:r>
          </a:p>
          <a:p>
            <a:pPr lvl="1">
              <a:spcBef>
                <a:spcPts val="0"/>
              </a:spcBef>
            </a:pPr>
            <a:r>
              <a:rPr lang="en-US" sz="2800" dirty="0"/>
              <a:t>Additional work identifying NV Energy system upgrades</a:t>
            </a:r>
          </a:p>
          <a:p>
            <a:pPr lvl="1">
              <a:spcBef>
                <a:spcPts val="0"/>
              </a:spcBef>
            </a:pPr>
            <a:r>
              <a:rPr lang="en-US" sz="2800" dirty="0"/>
              <a:t>PacifiCorp’s EDAM OATT FERC  filing expected in November 2024; Portland General in January 2025  </a:t>
            </a:r>
          </a:p>
          <a:p>
            <a:pPr>
              <a:spcBef>
                <a:spcPts val="0"/>
              </a:spcBef>
            </a:pPr>
            <a:endParaRPr lang="en-US" sz="2800" dirty="0"/>
          </a:p>
          <a:p>
            <a:pPr>
              <a:spcBef>
                <a:spcPts val="0"/>
              </a:spcBef>
            </a:pPr>
            <a:r>
              <a:rPr lang="en-US" sz="2800" dirty="0"/>
              <a:t>Earliest potential go-live date of Spring 2027</a:t>
            </a:r>
          </a:p>
        </p:txBody>
      </p:sp>
      <p:sp>
        <p:nvSpPr>
          <p:cNvPr id="3" name="Title 2">
            <a:extLst>
              <a:ext uri="{FF2B5EF4-FFF2-40B4-BE49-F238E27FC236}">
                <a16:creationId xmlns:a16="http://schemas.microsoft.com/office/drawing/2014/main" id="{AF42EA05-F04A-802D-A4C9-E9488CA38E38}"/>
              </a:ext>
            </a:extLst>
          </p:cNvPr>
          <p:cNvSpPr>
            <a:spLocks noGrp="1"/>
          </p:cNvSpPr>
          <p:nvPr>
            <p:ph type="title"/>
          </p:nvPr>
        </p:nvSpPr>
        <p:spPr/>
        <p:txBody>
          <a:bodyPr/>
          <a:lstStyle/>
          <a:p>
            <a:r>
              <a:rPr lang="en-US" sz="2800" dirty="0">
                <a:solidFill>
                  <a:schemeClr val="tx1"/>
                </a:solidFill>
              </a:rPr>
              <a:t>Current Thoughts on Schedule</a:t>
            </a:r>
          </a:p>
        </p:txBody>
      </p:sp>
      <p:sp>
        <p:nvSpPr>
          <p:cNvPr id="5" name="Slide Number Placeholder 4">
            <a:extLst>
              <a:ext uri="{FF2B5EF4-FFF2-40B4-BE49-F238E27FC236}">
                <a16:creationId xmlns:a16="http://schemas.microsoft.com/office/drawing/2014/main" id="{39B6B977-E8B3-1590-AFB5-F03B6358859E}"/>
              </a:ext>
            </a:extLst>
          </p:cNvPr>
          <p:cNvSpPr>
            <a:spLocks noGrp="1"/>
          </p:cNvSpPr>
          <p:nvPr>
            <p:ph type="sldNum" sz="quarter" idx="4"/>
          </p:nvPr>
        </p:nvSpPr>
        <p:spPr/>
        <p:txBody>
          <a:bodyPr/>
          <a:lstStyle/>
          <a:p>
            <a:fld id="{752E80E1-2263-49AF-B5CD-299E76EDEEB1}" type="slidenum">
              <a:rPr lang="en-US" smtClean="0"/>
              <a:pPr/>
              <a:t>18</a:t>
            </a:fld>
            <a:endParaRPr lang="en-US" dirty="0"/>
          </a:p>
        </p:txBody>
      </p:sp>
    </p:spTree>
    <p:extLst>
      <p:ext uri="{BB962C8B-B14F-4D97-AF65-F5344CB8AC3E}">
        <p14:creationId xmlns:p14="http://schemas.microsoft.com/office/powerpoint/2010/main" val="323588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BEFA37-DE2E-ED12-CF8C-9F91E37175C3}"/>
              </a:ext>
            </a:extLst>
          </p:cNvPr>
          <p:cNvSpPr>
            <a:spLocks noGrp="1"/>
          </p:cNvSpPr>
          <p:nvPr>
            <p:ph idx="1"/>
          </p:nvPr>
        </p:nvSpPr>
        <p:spPr/>
        <p:txBody>
          <a:bodyPr/>
          <a:lstStyle/>
          <a:p>
            <a:pPr marL="0" marR="0" lvl="0" indent="0">
              <a:lnSpc>
                <a:spcPct val="107000"/>
              </a:lnSpc>
              <a:spcBef>
                <a:spcPts val="0"/>
              </a:spcBef>
              <a:spcAft>
                <a:spcPts val="0"/>
              </a:spcAft>
              <a:buNone/>
            </a:pPr>
            <a:r>
              <a:rPr lang="en-US" sz="2000" b="1" dirty="0">
                <a:latin typeface="Calibri" panose="020F0502020204030204" pitchFamily="34" charset="0"/>
                <a:ea typeface="Calibri" panose="020F0502020204030204" pitchFamily="34" charset="0"/>
                <a:cs typeface="Times New Roman" panose="02020603050405020304" pitchFamily="18" charset="0"/>
              </a:rPr>
              <a:t>RTO Functions (adopted from NIPPC’s June 24, 2024 Task Force Presentation)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endParaRPr lang="en-US" sz="20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2000" i="1" dirty="0">
                <a:effectLst/>
                <a:latin typeface="Calibri" panose="020F0502020204030204" pitchFamily="34" charset="0"/>
                <a:ea typeface="Calibri" panose="020F0502020204030204" pitchFamily="34" charset="0"/>
                <a:cs typeface="Times New Roman" panose="02020603050405020304" pitchFamily="18" charset="0"/>
              </a:rPr>
              <a:t>Market services: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solidFill>
                  <a:srgbClr val="49B059"/>
                </a:solidFill>
                <a:effectLst/>
                <a:latin typeface="Calibri" panose="020F0502020204030204" pitchFamily="34" charset="0"/>
                <a:ea typeface="Calibri" panose="020F0502020204030204" pitchFamily="34" charset="0"/>
                <a:cs typeface="Times New Roman" panose="02020603050405020304" pitchFamily="18" charset="0"/>
              </a:rPr>
              <a:t>Real-time energy (see Western Energy Imbalance Market (WEIM))</a:t>
            </a:r>
          </a:p>
          <a:p>
            <a:pPr marL="742950" marR="0" lvl="1" indent="-285750">
              <a:lnSpc>
                <a:spcPct val="107000"/>
              </a:lnSpc>
              <a:spcBef>
                <a:spcPts val="0"/>
              </a:spcBef>
              <a:spcAft>
                <a:spcPts val="0"/>
              </a:spcAft>
              <a:buFont typeface="Courier New" panose="02070309020205020404" pitchFamily="49" charset="0"/>
              <a:buChar char="o"/>
            </a:pP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Day-ahead energy (see Extended Day-Ahead Market (EDAM))</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Ancillary services co-optimization </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Congestion revenue rights</a:t>
            </a:r>
          </a:p>
          <a:p>
            <a:pPr marL="342900" marR="0" lvl="0" indent="-342900">
              <a:lnSpc>
                <a:spcPct val="107000"/>
              </a:lnSpc>
              <a:spcBef>
                <a:spcPts val="0"/>
              </a:spcBef>
              <a:spcAft>
                <a:spcPts val="0"/>
              </a:spcAft>
              <a:buFont typeface="Symbol" pitchFamily="2" charset="2"/>
              <a:buChar char=""/>
            </a:pPr>
            <a:r>
              <a:rPr lang="en-US" sz="2000" i="1" dirty="0">
                <a:solidFill>
                  <a:srgbClr val="49B059"/>
                </a:solidFill>
                <a:effectLst/>
                <a:latin typeface="Calibri" panose="020F0502020204030204" pitchFamily="34" charset="0"/>
                <a:ea typeface="Calibri" panose="020F0502020204030204" pitchFamily="34" charset="0"/>
                <a:cs typeface="Times New Roman" panose="02020603050405020304" pitchFamily="18" charset="0"/>
              </a:rPr>
              <a:t>Reliability Coordination</a:t>
            </a:r>
            <a:endParaRPr lang="en-US" sz="2000" dirty="0">
              <a:solidFill>
                <a:srgbClr val="49B0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2000" i="1" dirty="0">
                <a:effectLst/>
                <a:latin typeface="Calibri" panose="020F0502020204030204" pitchFamily="34" charset="0"/>
                <a:ea typeface="Calibri" panose="020F0502020204030204" pitchFamily="34" charset="0"/>
                <a:cs typeface="Times New Roman" panose="02020603050405020304" pitchFamily="18" charset="0"/>
              </a:rPr>
              <a:t>Transmission control: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Transmission operations, including congestion management</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A consolidated transmission service tariff, including procedures for requesting transmission and interconnection service</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Flow-based, financial transmission reservations</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De-pancaking of some transmission rates</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Regional and interregional transmission planning</a:t>
            </a:r>
          </a:p>
          <a:p>
            <a:pPr marL="342900" marR="0" lvl="0" indent="-342900">
              <a:lnSpc>
                <a:spcPct val="107000"/>
              </a:lnSpc>
              <a:spcBef>
                <a:spcPts val="0"/>
              </a:spcBef>
              <a:spcAft>
                <a:spcPts val="0"/>
              </a:spcAft>
              <a:buFont typeface="Symbol" pitchFamily="2" charset="2"/>
              <a:buChar char=""/>
            </a:pPr>
            <a:r>
              <a:rPr lang="en-US" sz="2000" i="1" dirty="0">
                <a:effectLst/>
                <a:latin typeface="Calibri" panose="020F0502020204030204" pitchFamily="34" charset="0"/>
                <a:ea typeface="Calibri" panose="020F0502020204030204" pitchFamily="34" charset="0"/>
                <a:cs typeface="Times New Roman" panose="02020603050405020304" pitchFamily="18" charset="0"/>
              </a:rPr>
              <a:t>Balancing authority services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itchFamily="2" charset="2"/>
              <a:buChar char=""/>
            </a:pPr>
            <a:r>
              <a:rPr lang="en-US" sz="2000" i="1" dirty="0">
                <a:effectLst/>
                <a:latin typeface="Calibri" panose="020F0502020204030204" pitchFamily="34" charset="0"/>
                <a:ea typeface="Calibri" panose="020F0502020204030204" pitchFamily="34" charset="0"/>
                <a:cs typeface="Times New Roman" panose="02020603050405020304" pitchFamily="18" charset="0"/>
              </a:rPr>
              <a:t>Resource adequacy provisions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D870157A-8280-7BD4-D3F9-A52AFEC9FFB0}"/>
              </a:ext>
            </a:extLst>
          </p:cNvPr>
          <p:cNvSpPr>
            <a:spLocks noGrp="1"/>
          </p:cNvSpPr>
          <p:nvPr>
            <p:ph type="title"/>
          </p:nvPr>
        </p:nvSpPr>
        <p:spPr/>
        <p:txBody>
          <a:bodyPr/>
          <a:lstStyle/>
          <a:p>
            <a:r>
              <a:rPr lang="en-US" sz="2800" dirty="0">
                <a:solidFill>
                  <a:schemeClr val="tx1"/>
                </a:solidFill>
              </a:rPr>
              <a:t>EDAM is the Next Step </a:t>
            </a:r>
            <a:br>
              <a:rPr lang="en-US" sz="2800" dirty="0">
                <a:solidFill>
                  <a:schemeClr val="tx1"/>
                </a:solidFill>
              </a:rPr>
            </a:br>
            <a:r>
              <a:rPr lang="en-US" sz="2800" dirty="0">
                <a:solidFill>
                  <a:schemeClr val="tx1"/>
                </a:solidFill>
              </a:rPr>
              <a:t>Not the Endpoint</a:t>
            </a:r>
          </a:p>
        </p:txBody>
      </p:sp>
      <p:sp>
        <p:nvSpPr>
          <p:cNvPr id="4" name="Slide Number Placeholder 3">
            <a:extLst>
              <a:ext uri="{FF2B5EF4-FFF2-40B4-BE49-F238E27FC236}">
                <a16:creationId xmlns:a16="http://schemas.microsoft.com/office/drawing/2014/main" id="{E72EB9D7-1D06-5209-720A-CF45A047DA09}"/>
              </a:ext>
            </a:extLst>
          </p:cNvPr>
          <p:cNvSpPr>
            <a:spLocks noGrp="1"/>
          </p:cNvSpPr>
          <p:nvPr>
            <p:ph type="sldNum" sz="quarter" idx="4"/>
          </p:nvPr>
        </p:nvSpPr>
        <p:spPr/>
        <p:txBody>
          <a:bodyPr/>
          <a:lstStyle/>
          <a:p>
            <a:fld id="{752E80E1-2263-49AF-B5CD-299E76EDEEB1}" type="slidenum">
              <a:rPr lang="en-US" smtClean="0"/>
              <a:pPr/>
              <a:t>19</a:t>
            </a:fld>
            <a:endParaRPr lang="en-US" dirty="0"/>
          </a:p>
        </p:txBody>
      </p:sp>
    </p:spTree>
    <p:extLst>
      <p:ext uri="{BB962C8B-B14F-4D97-AF65-F5344CB8AC3E}">
        <p14:creationId xmlns:p14="http://schemas.microsoft.com/office/powerpoint/2010/main" val="44230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C84836-AEE8-1362-7387-D2B21685F150}"/>
              </a:ext>
            </a:extLst>
          </p:cNvPr>
          <p:cNvSpPr>
            <a:spLocks noGrp="1"/>
          </p:cNvSpPr>
          <p:nvPr>
            <p:ph idx="1"/>
          </p:nvPr>
        </p:nvSpPr>
        <p:spPr>
          <a:xfrm>
            <a:off x="123825" y="1238250"/>
            <a:ext cx="8058150" cy="4782845"/>
          </a:xfrm>
        </p:spPr>
        <p:txBody>
          <a:bodyPr/>
          <a:lstStyle/>
          <a:p>
            <a:endParaRPr lang="en-US" sz="1800" dirty="0"/>
          </a:p>
          <a:p>
            <a:endParaRPr lang="en-US" sz="3200" b="1" dirty="0"/>
          </a:p>
          <a:p>
            <a:r>
              <a:rPr lang="en-US" sz="3200" b="1" dirty="0"/>
              <a:t>Day-Ahead Market Participation</a:t>
            </a:r>
          </a:p>
          <a:p>
            <a:pPr marL="0" indent="0">
              <a:buNone/>
            </a:pPr>
            <a:endParaRPr lang="en-US" sz="3200" dirty="0"/>
          </a:p>
          <a:p>
            <a:pPr marL="0" indent="0">
              <a:buNone/>
            </a:pPr>
            <a:endParaRPr lang="en-US" sz="3200" dirty="0">
              <a:ea typeface="Calibri" panose="020F0502020204030204" pitchFamily="34" charset="0"/>
            </a:endParaRPr>
          </a:p>
          <a:p>
            <a:r>
              <a:rPr lang="en-US" sz="3200" b="1" dirty="0">
                <a:ea typeface="Calibri" panose="020F0502020204030204" pitchFamily="34" charset="0"/>
              </a:rPr>
              <a:t>Order 2023</a:t>
            </a:r>
          </a:p>
          <a:p>
            <a:pPr marL="914400" lvl="2" indent="0">
              <a:lnSpc>
                <a:spcPct val="105000"/>
              </a:lnSpc>
              <a:spcBef>
                <a:spcPts val="0"/>
              </a:spcBef>
              <a:buNone/>
              <a:tabLst>
                <a:tab pos="457200" algn="l"/>
              </a:tabLst>
            </a:pPr>
            <a:endParaRPr lang="en-US" sz="1700" dirty="0">
              <a:ea typeface="Calibri" panose="020F0502020204030204" pitchFamily="34" charset="0"/>
            </a:endParaRPr>
          </a:p>
          <a:p>
            <a:pPr lvl="1">
              <a:lnSpc>
                <a:spcPct val="105000"/>
              </a:lnSpc>
              <a:spcBef>
                <a:spcPts val="0"/>
              </a:spcBef>
              <a:buFont typeface="Arial" panose="020B0604020202020204" pitchFamily="34" charset="0"/>
              <a:buChar char="•"/>
              <a:tabLst>
                <a:tab pos="457200" algn="l"/>
              </a:tabLst>
            </a:pPr>
            <a:endParaRPr lang="en-US" sz="2000" dirty="0">
              <a:effectLst/>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96964F18-9F72-FBD0-D1EA-544CF7C2AA1C}"/>
              </a:ext>
            </a:extLst>
          </p:cNvPr>
          <p:cNvSpPr>
            <a:spLocks noGrp="1"/>
          </p:cNvSpPr>
          <p:nvPr>
            <p:ph type="title"/>
          </p:nvPr>
        </p:nvSpPr>
        <p:spPr/>
        <p:txBody>
          <a:bodyPr/>
          <a:lstStyle/>
          <a:p>
            <a:br>
              <a:rPr lang="en-US" sz="3200" dirty="0">
                <a:solidFill>
                  <a:schemeClr val="tx1"/>
                </a:solidFill>
                <a:ea typeface="Times New Roman" panose="02020603050405020304" pitchFamily="18" charset="0"/>
              </a:rPr>
            </a:br>
            <a:r>
              <a:rPr lang="en-US" sz="2800" dirty="0">
                <a:solidFill>
                  <a:schemeClr val="tx1"/>
                </a:solidFill>
                <a:ea typeface="Times New Roman" panose="02020603050405020304" pitchFamily="18" charset="0"/>
              </a:rPr>
              <a:t>Topics</a:t>
            </a:r>
            <a:br>
              <a:rPr lang="en-US" sz="3200" dirty="0">
                <a:effectLst/>
                <a:ea typeface="Times New Roman" panose="02020603050405020304" pitchFamily="18" charset="0"/>
              </a:rPr>
            </a:br>
            <a:endParaRPr lang="en-US" dirty="0"/>
          </a:p>
        </p:txBody>
      </p:sp>
      <p:sp>
        <p:nvSpPr>
          <p:cNvPr id="5" name="Slide Number Placeholder 4">
            <a:extLst>
              <a:ext uri="{FF2B5EF4-FFF2-40B4-BE49-F238E27FC236}">
                <a16:creationId xmlns:a16="http://schemas.microsoft.com/office/drawing/2014/main" id="{4C950F64-B9D6-7B3E-430C-5616C31F5880}"/>
              </a:ext>
            </a:extLst>
          </p:cNvPr>
          <p:cNvSpPr>
            <a:spLocks noGrp="1"/>
          </p:cNvSpPr>
          <p:nvPr>
            <p:ph type="sldNum" sz="quarter" idx="4"/>
          </p:nvPr>
        </p:nvSpPr>
        <p:spPr/>
        <p:txBody>
          <a:bodyPr/>
          <a:lstStyle/>
          <a:p>
            <a:fld id="{752E80E1-2263-49AF-B5CD-299E76EDEEB1}" type="slidenum">
              <a:rPr lang="en-US" smtClean="0"/>
              <a:pPr/>
              <a:t>2</a:t>
            </a:fld>
            <a:endParaRPr lang="en-US" dirty="0"/>
          </a:p>
        </p:txBody>
      </p:sp>
    </p:spTree>
    <p:extLst>
      <p:ext uri="{BB962C8B-B14F-4D97-AF65-F5344CB8AC3E}">
        <p14:creationId xmlns:p14="http://schemas.microsoft.com/office/powerpoint/2010/main" val="43667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C9E3C-FED3-79DB-A707-76A694A98650}"/>
              </a:ext>
            </a:extLst>
          </p:cNvPr>
          <p:cNvSpPr>
            <a:spLocks noGrp="1"/>
          </p:cNvSpPr>
          <p:nvPr>
            <p:ph idx="1"/>
          </p:nvPr>
        </p:nvSpPr>
        <p:spPr/>
        <p:txBody>
          <a:bodyPr/>
          <a:lstStyle/>
          <a:p>
            <a:pPr>
              <a:spcBef>
                <a:spcPts val="0"/>
              </a:spcBef>
            </a:pPr>
            <a:r>
              <a:rPr lang="en-US" sz="1600" b="1" dirty="0">
                <a:solidFill>
                  <a:srgbClr val="00B0F0"/>
                </a:solidFill>
              </a:rPr>
              <a:t>Order 2023 was issued by FERC in Docket RM22-14 on July 28, 2023, and became effective on November 3, 2023, </a:t>
            </a:r>
          </a:p>
          <a:p>
            <a:pPr>
              <a:spcBef>
                <a:spcPts val="0"/>
              </a:spcBef>
            </a:pPr>
            <a:endParaRPr lang="en-US" sz="1600" b="1" dirty="0">
              <a:solidFill>
                <a:srgbClr val="00B0F0"/>
              </a:solidFill>
            </a:endParaRPr>
          </a:p>
          <a:p>
            <a:pPr>
              <a:spcBef>
                <a:spcPts val="0"/>
              </a:spcBef>
            </a:pPr>
            <a:r>
              <a:rPr lang="en-US" sz="1600" dirty="0">
                <a:solidFill>
                  <a:schemeClr val="tx1"/>
                </a:solidFill>
              </a:rPr>
              <a:t>Some highlights from the order include:</a:t>
            </a:r>
          </a:p>
          <a:p>
            <a:pPr lvl="1" algn="l">
              <a:spcBef>
                <a:spcPts val="0"/>
              </a:spcBef>
              <a:buFont typeface="Courier New" panose="02070309020205020404" pitchFamily="49" charset="0"/>
              <a:buChar char="o"/>
            </a:pPr>
            <a:r>
              <a:rPr lang="en-US" sz="1600" b="0" i="0" dirty="0">
                <a:solidFill>
                  <a:srgbClr val="000000"/>
                </a:solidFill>
                <a:effectLst/>
              </a:rPr>
              <a:t>Provides for an annual cluster study process</a:t>
            </a:r>
          </a:p>
          <a:p>
            <a:pPr lvl="1" algn="l">
              <a:spcBef>
                <a:spcPts val="0"/>
              </a:spcBef>
              <a:buFont typeface="Courier New" panose="02070309020205020404" pitchFamily="49" charset="0"/>
              <a:buChar char="o"/>
            </a:pPr>
            <a:r>
              <a:rPr lang="en-US" sz="1600" dirty="0"/>
              <a:t>Specifies allocations of study costs and responsibilities for network upgrades</a:t>
            </a:r>
          </a:p>
          <a:p>
            <a:pPr lvl="1" algn="l">
              <a:spcBef>
                <a:spcPts val="0"/>
              </a:spcBef>
              <a:buFont typeface="Courier New" panose="02070309020205020404" pitchFamily="49" charset="0"/>
              <a:buChar char="o"/>
            </a:pPr>
            <a:r>
              <a:rPr lang="en-US" sz="1600" b="0" i="0" dirty="0">
                <a:solidFill>
                  <a:srgbClr val="323A45"/>
                </a:solidFill>
                <a:effectLst/>
              </a:rPr>
              <a:t>Imposes a penalty if a customer’s withdrawal of from the queue has an impact on the cost or timing of any interconnection requests with an equal or lower queue position</a:t>
            </a:r>
          </a:p>
          <a:p>
            <a:pPr lvl="1" algn="l">
              <a:spcBef>
                <a:spcPts val="0"/>
              </a:spcBef>
              <a:buFont typeface="Courier New" panose="02070309020205020404" pitchFamily="49" charset="0"/>
              <a:buChar char="o"/>
            </a:pPr>
            <a:r>
              <a:rPr lang="en-US" sz="1600" dirty="0">
                <a:solidFill>
                  <a:srgbClr val="323A45"/>
                </a:solidFill>
              </a:rPr>
              <a:t>Eliminates the reasonable efforts standard and i</a:t>
            </a:r>
            <a:r>
              <a:rPr lang="en-US" sz="1600" b="0" i="0" dirty="0">
                <a:solidFill>
                  <a:srgbClr val="323A45"/>
                </a:solidFill>
                <a:effectLst/>
              </a:rPr>
              <a:t>ntroduces penalties if a transmission provider fails to meet study deadlines</a:t>
            </a:r>
          </a:p>
          <a:p>
            <a:endParaRPr lang="en-US" sz="1600" dirty="0"/>
          </a:p>
          <a:p>
            <a:r>
              <a:rPr lang="en-US" sz="1600" dirty="0"/>
              <a:t>NV Energy’s compliance filing was submitted on April 26, 2024, and requested an effective date of </a:t>
            </a:r>
            <a:r>
              <a:rPr lang="en-US" sz="1600" b="1" dirty="0">
                <a:solidFill>
                  <a:srgbClr val="FF0000"/>
                </a:solidFill>
              </a:rPr>
              <a:t>July 1, 2024; </a:t>
            </a:r>
            <a:r>
              <a:rPr lang="en-US" sz="1600" dirty="0">
                <a:solidFill>
                  <a:schemeClr val="tx1"/>
                </a:solidFill>
              </a:rPr>
              <a:t>n</a:t>
            </a:r>
            <a:r>
              <a:rPr lang="en-US" sz="1600" dirty="0"/>
              <a:t>o decision by FERC as yet; however, FERC’s decision can be made effective as of July 1</a:t>
            </a:r>
          </a:p>
          <a:p>
            <a:pPr lvl="1">
              <a:buFont typeface="Courier New" panose="02070309020205020404" pitchFamily="49" charset="0"/>
              <a:buChar char="o"/>
            </a:pPr>
            <a:r>
              <a:rPr lang="en-US" sz="1600" dirty="0"/>
              <a:t>NV Energy is moving forward as if the compliance filing is in effect. This approach is consistent with </a:t>
            </a:r>
            <a:r>
              <a:rPr lang="en-US" sz="1600" dirty="0">
                <a:effectLst/>
                <a:ea typeface="Calibri" panose="020F0502020204030204" pitchFamily="34" charset="0"/>
              </a:rPr>
              <a:t>Order No. 2023-A and ratified in a recent El Paso Electric case</a:t>
            </a:r>
          </a:p>
          <a:p>
            <a:pPr lvl="1">
              <a:buFont typeface="Courier New" panose="02070309020205020404" pitchFamily="49" charset="0"/>
              <a:buChar char="o"/>
            </a:pPr>
            <a:r>
              <a:rPr lang="en-US" sz="1600" dirty="0"/>
              <a:t>New rules apply to any project without an agreement executed by July 1, 2024 </a:t>
            </a:r>
          </a:p>
          <a:p>
            <a:pPr lvl="1">
              <a:buFont typeface="Courier New" panose="02070309020205020404" pitchFamily="49" charset="0"/>
              <a:buChar char="o"/>
            </a:pPr>
            <a:r>
              <a:rPr lang="en-US" sz="1600" dirty="0"/>
              <a:t>NV Energy will accept requests during a 45-calendar day Cluster Request Window that will be held annually starting June 15, 2025 (June 15</a:t>
            </a:r>
            <a:r>
              <a:rPr lang="en-US" sz="1600" baseline="30000" dirty="0"/>
              <a:t>th</a:t>
            </a:r>
            <a:r>
              <a:rPr lang="en-US" sz="1600" dirty="0"/>
              <a:t>- July 30</a:t>
            </a:r>
            <a:r>
              <a:rPr lang="en-US" sz="1600" baseline="30000" dirty="0"/>
              <a:t>th</a:t>
            </a:r>
            <a:r>
              <a:rPr lang="en-US" sz="1600" dirty="0"/>
              <a:t>)</a:t>
            </a:r>
          </a:p>
          <a:p>
            <a:pPr algn="l">
              <a:spcBef>
                <a:spcPts val="0"/>
              </a:spcBef>
              <a:buFont typeface="Arial" panose="020B0604020202020204" pitchFamily="34" charset="0"/>
              <a:buChar char="•"/>
            </a:pPr>
            <a:endParaRPr lang="en-US" sz="1400" b="0" i="0" dirty="0">
              <a:solidFill>
                <a:srgbClr val="323A45"/>
              </a:solidFill>
              <a:effectLst/>
            </a:endParaRPr>
          </a:p>
          <a:p>
            <a:pPr algn="l">
              <a:spcBef>
                <a:spcPts val="0"/>
              </a:spcBef>
              <a:buFont typeface="Arial" panose="020B0604020202020204" pitchFamily="34" charset="0"/>
              <a:buChar char="•"/>
            </a:pPr>
            <a:endParaRPr lang="en-US" sz="1400" dirty="0">
              <a:solidFill>
                <a:srgbClr val="323A45"/>
              </a:solidFill>
            </a:endParaRPr>
          </a:p>
          <a:p>
            <a:pPr algn="l">
              <a:spcBef>
                <a:spcPts val="0"/>
              </a:spcBef>
              <a:buFont typeface="Arial" panose="020B0604020202020204" pitchFamily="34" charset="0"/>
              <a:buChar char="•"/>
            </a:pPr>
            <a:endParaRPr lang="en-US" sz="1400" b="0" i="0" dirty="0">
              <a:solidFill>
                <a:srgbClr val="323A45"/>
              </a:solidFill>
              <a:effectLst/>
            </a:endParaRPr>
          </a:p>
          <a:p>
            <a:endParaRPr lang="en-US" dirty="0"/>
          </a:p>
        </p:txBody>
      </p:sp>
      <p:sp>
        <p:nvSpPr>
          <p:cNvPr id="3" name="Title 2">
            <a:extLst>
              <a:ext uri="{FF2B5EF4-FFF2-40B4-BE49-F238E27FC236}">
                <a16:creationId xmlns:a16="http://schemas.microsoft.com/office/drawing/2014/main" id="{9A40D53D-021F-7C71-E906-3E356C4586BF}"/>
              </a:ext>
            </a:extLst>
          </p:cNvPr>
          <p:cNvSpPr>
            <a:spLocks noGrp="1"/>
          </p:cNvSpPr>
          <p:nvPr>
            <p:ph type="title"/>
          </p:nvPr>
        </p:nvSpPr>
        <p:spPr/>
        <p:txBody>
          <a:bodyPr/>
          <a:lstStyle/>
          <a:p>
            <a:r>
              <a:rPr lang="en-US" sz="2800" dirty="0">
                <a:solidFill>
                  <a:schemeClr val="tx1"/>
                </a:solidFill>
              </a:rPr>
              <a:t>Order No. 2023 – Certain Elements</a:t>
            </a:r>
          </a:p>
        </p:txBody>
      </p:sp>
      <p:sp>
        <p:nvSpPr>
          <p:cNvPr id="5" name="Slide Number Placeholder 4">
            <a:extLst>
              <a:ext uri="{FF2B5EF4-FFF2-40B4-BE49-F238E27FC236}">
                <a16:creationId xmlns:a16="http://schemas.microsoft.com/office/drawing/2014/main" id="{57B26B0B-575F-02A7-6DAD-80F44E8DD0A2}"/>
              </a:ext>
            </a:extLst>
          </p:cNvPr>
          <p:cNvSpPr>
            <a:spLocks noGrp="1"/>
          </p:cNvSpPr>
          <p:nvPr>
            <p:ph type="sldNum" sz="quarter" idx="4"/>
          </p:nvPr>
        </p:nvSpPr>
        <p:spPr/>
        <p:txBody>
          <a:bodyPr/>
          <a:lstStyle/>
          <a:p>
            <a:fld id="{752E80E1-2263-49AF-B5CD-299E76EDEEB1}" type="slidenum">
              <a:rPr lang="en-US" smtClean="0"/>
              <a:pPr/>
              <a:t>20</a:t>
            </a:fld>
            <a:endParaRPr lang="en-US" dirty="0"/>
          </a:p>
        </p:txBody>
      </p:sp>
    </p:spTree>
    <p:extLst>
      <p:ext uri="{BB962C8B-B14F-4D97-AF65-F5344CB8AC3E}">
        <p14:creationId xmlns:p14="http://schemas.microsoft.com/office/powerpoint/2010/main" val="150369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5E098B-D8DE-6DFB-DA93-87A7C5D94EF2}"/>
              </a:ext>
            </a:extLst>
          </p:cNvPr>
          <p:cNvSpPr>
            <a:spLocks noGrp="1"/>
          </p:cNvSpPr>
          <p:nvPr>
            <p:ph idx="1"/>
          </p:nvPr>
        </p:nvSpPr>
        <p:spPr/>
        <p:txBody>
          <a:bodyPr/>
          <a:lstStyle/>
          <a:p>
            <a:pPr algn="l">
              <a:spcBef>
                <a:spcPts val="0"/>
              </a:spcBef>
              <a:buFont typeface="Arial" panose="020B0604020202020204" pitchFamily="34" charset="0"/>
              <a:buChar char="•"/>
            </a:pPr>
            <a:r>
              <a:rPr lang="en-US" sz="1800" b="0" i="0" dirty="0">
                <a:solidFill>
                  <a:schemeClr val="tx1"/>
                </a:solidFill>
                <a:effectLst/>
              </a:rPr>
              <a:t>Site control is defined as </a:t>
            </a:r>
            <a:r>
              <a:rPr lang="en-US" sz="1800" dirty="0">
                <a:solidFill>
                  <a:schemeClr val="tx1"/>
                </a:solidFill>
              </a:rPr>
              <a:t>the exclusive land right to develop, construct, operate and maintain the generating facility</a:t>
            </a:r>
          </a:p>
          <a:p>
            <a:pPr algn="l">
              <a:spcBef>
                <a:spcPts val="0"/>
              </a:spcBef>
              <a:buFont typeface="Arial" panose="020B0604020202020204" pitchFamily="34" charset="0"/>
              <a:buChar char="•"/>
            </a:pPr>
            <a:endParaRPr lang="en-US" sz="1800" dirty="0">
              <a:solidFill>
                <a:schemeClr val="tx1"/>
              </a:solidFill>
            </a:endParaRPr>
          </a:p>
          <a:p>
            <a:pPr algn="l">
              <a:spcBef>
                <a:spcPts val="0"/>
              </a:spcBef>
              <a:buFont typeface="Arial" panose="020B0604020202020204" pitchFamily="34" charset="0"/>
              <a:buChar char="•"/>
            </a:pPr>
            <a:r>
              <a:rPr lang="en-US" sz="1800" dirty="0">
                <a:solidFill>
                  <a:schemeClr val="tx1"/>
                </a:solidFill>
              </a:rPr>
              <a:t>It can be demonstrated by documentation establishing: (1) ownership or a right to develop a site; (2) an option to purchase or acquire a leasehold site; or (3) any other demonstration that clearly demonstrates the right of interconnection customer to exclusively occupy a site</a:t>
            </a:r>
          </a:p>
          <a:p>
            <a:pPr algn="l">
              <a:spcBef>
                <a:spcPts val="0"/>
              </a:spcBef>
              <a:buFont typeface="Arial" panose="020B0604020202020204" pitchFamily="34" charset="0"/>
              <a:buChar char="•"/>
            </a:pPr>
            <a:endParaRPr lang="en-US" sz="1800" b="0" i="0" dirty="0">
              <a:solidFill>
                <a:schemeClr val="tx1"/>
              </a:solidFill>
              <a:effectLst/>
            </a:endParaRPr>
          </a:p>
          <a:p>
            <a:pPr algn="l">
              <a:spcBef>
                <a:spcPts val="0"/>
              </a:spcBef>
              <a:buFont typeface="Arial" panose="020B0604020202020204" pitchFamily="34" charset="0"/>
              <a:buChar char="•"/>
            </a:pPr>
            <a:r>
              <a:rPr lang="en-US" sz="1800" dirty="0">
                <a:solidFill>
                  <a:schemeClr val="tx1"/>
                </a:solidFill>
              </a:rPr>
              <a:t>The interconnection customer m</a:t>
            </a:r>
            <a:r>
              <a:rPr lang="en-US" sz="1800" b="0" i="0" dirty="0">
                <a:solidFill>
                  <a:schemeClr val="tx1"/>
                </a:solidFill>
                <a:effectLst/>
              </a:rPr>
              <a:t>ust provide evidence of 90% site control at the time of submission of the interconnection request, and 100% site control at the time of execution of the facilities study agreement</a:t>
            </a:r>
          </a:p>
          <a:p>
            <a:pPr algn="l">
              <a:spcBef>
                <a:spcPts val="0"/>
              </a:spcBef>
              <a:buFont typeface="Arial" panose="020B0604020202020204" pitchFamily="34" charset="0"/>
              <a:buChar char="•"/>
            </a:pPr>
            <a:endParaRPr lang="en-US" sz="1800" dirty="0">
              <a:solidFill>
                <a:schemeClr val="tx1"/>
              </a:solidFill>
            </a:endParaRPr>
          </a:p>
          <a:p>
            <a:pPr algn="l">
              <a:spcBef>
                <a:spcPts val="0"/>
              </a:spcBef>
              <a:buFont typeface="Arial" panose="020B0604020202020204" pitchFamily="34" charset="0"/>
              <a:buChar char="•"/>
            </a:pPr>
            <a:r>
              <a:rPr lang="en-US" sz="1800" b="0" i="0" dirty="0">
                <a:solidFill>
                  <a:schemeClr val="tx1"/>
                </a:solidFill>
                <a:effectLst/>
              </a:rPr>
              <a:t>Prior to Order No. 2023, the interconnection customer could submit a deposit in lieu of site control. Under Order No. 2023,</a:t>
            </a:r>
          </a:p>
          <a:p>
            <a:pPr lvl="1" algn="l">
              <a:spcBef>
                <a:spcPts val="0"/>
              </a:spcBef>
              <a:buFont typeface="Courier New" panose="02070309020205020404" pitchFamily="49" charset="0"/>
              <a:buChar char="o"/>
            </a:pPr>
            <a:r>
              <a:rPr lang="en-US" sz="1800" dirty="0">
                <a:solidFill>
                  <a:schemeClr val="tx1"/>
                </a:solidFill>
              </a:rPr>
              <a:t>the interconnection customer </a:t>
            </a:r>
            <a:r>
              <a:rPr lang="en-US" sz="1800" b="0" i="0" dirty="0">
                <a:solidFill>
                  <a:schemeClr val="tx1"/>
                </a:solidFill>
                <a:effectLst/>
              </a:rPr>
              <a:t>can use a deposit instead of site control demonstrations where regulatory limitations may prohibit customers from obtaining site control</a:t>
            </a:r>
            <a:endParaRPr lang="en-US" sz="1800" dirty="0">
              <a:solidFill>
                <a:schemeClr val="tx1"/>
              </a:solidFill>
            </a:endParaRPr>
          </a:p>
          <a:p>
            <a:pPr lvl="1" algn="l">
              <a:spcBef>
                <a:spcPts val="0"/>
              </a:spcBef>
              <a:buFont typeface="Courier New" panose="02070309020205020404" pitchFamily="49" charset="0"/>
              <a:buChar char="o"/>
            </a:pPr>
            <a:r>
              <a:rPr lang="en-US" sz="1800" dirty="0">
                <a:solidFill>
                  <a:srgbClr val="FF0000"/>
                </a:solidFill>
              </a:rPr>
              <a:t>However,</a:t>
            </a:r>
            <a:r>
              <a:rPr lang="en-US" sz="1800" b="0" i="0" dirty="0">
                <a:solidFill>
                  <a:srgbClr val="FF0000"/>
                </a:solidFill>
                <a:effectLst/>
              </a:rPr>
              <a:t> the customer needs to demonstrate physical control within 180 days of execution of interconnection agreement</a:t>
            </a:r>
          </a:p>
          <a:p>
            <a:pPr marL="457200" lvl="1" indent="0" algn="l">
              <a:spcBef>
                <a:spcPts val="0"/>
              </a:spcBef>
              <a:buNone/>
            </a:pPr>
            <a:endParaRPr lang="en-US" sz="1600" b="0" i="0" dirty="0">
              <a:solidFill>
                <a:srgbClr val="FF0000"/>
              </a:solidFill>
              <a:effectLst/>
            </a:endParaRPr>
          </a:p>
          <a:p>
            <a:endParaRPr lang="en-US" dirty="0"/>
          </a:p>
        </p:txBody>
      </p:sp>
      <p:sp>
        <p:nvSpPr>
          <p:cNvPr id="3" name="Title 2">
            <a:extLst>
              <a:ext uri="{FF2B5EF4-FFF2-40B4-BE49-F238E27FC236}">
                <a16:creationId xmlns:a16="http://schemas.microsoft.com/office/drawing/2014/main" id="{FD3BE336-8ABB-61C2-8463-5B5FE6149B4F}"/>
              </a:ext>
            </a:extLst>
          </p:cNvPr>
          <p:cNvSpPr>
            <a:spLocks noGrp="1"/>
          </p:cNvSpPr>
          <p:nvPr>
            <p:ph type="title"/>
          </p:nvPr>
        </p:nvSpPr>
        <p:spPr/>
        <p:txBody>
          <a:bodyPr/>
          <a:lstStyle/>
          <a:p>
            <a:r>
              <a:rPr lang="en-US" sz="2800" dirty="0">
                <a:solidFill>
                  <a:schemeClr val="tx1"/>
                </a:solidFill>
              </a:rPr>
              <a:t>Key Change – Site Control</a:t>
            </a:r>
          </a:p>
        </p:txBody>
      </p:sp>
      <p:sp>
        <p:nvSpPr>
          <p:cNvPr id="5" name="Slide Number Placeholder 4">
            <a:extLst>
              <a:ext uri="{FF2B5EF4-FFF2-40B4-BE49-F238E27FC236}">
                <a16:creationId xmlns:a16="http://schemas.microsoft.com/office/drawing/2014/main" id="{B6CA3F25-0CCE-FE85-4FB9-BF3C8EF44EF5}"/>
              </a:ext>
            </a:extLst>
          </p:cNvPr>
          <p:cNvSpPr>
            <a:spLocks noGrp="1"/>
          </p:cNvSpPr>
          <p:nvPr>
            <p:ph type="sldNum" sz="quarter" idx="4"/>
          </p:nvPr>
        </p:nvSpPr>
        <p:spPr/>
        <p:txBody>
          <a:bodyPr/>
          <a:lstStyle/>
          <a:p>
            <a:fld id="{752E80E1-2263-49AF-B5CD-299E76EDEEB1}" type="slidenum">
              <a:rPr lang="en-US" smtClean="0"/>
              <a:pPr/>
              <a:t>21</a:t>
            </a:fld>
            <a:endParaRPr lang="en-US" dirty="0"/>
          </a:p>
        </p:txBody>
      </p:sp>
    </p:spTree>
    <p:extLst>
      <p:ext uri="{BB962C8B-B14F-4D97-AF65-F5344CB8AC3E}">
        <p14:creationId xmlns:p14="http://schemas.microsoft.com/office/powerpoint/2010/main" val="284746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70D305-ED73-8664-6EE1-949793E00078}"/>
              </a:ext>
            </a:extLst>
          </p:cNvPr>
          <p:cNvSpPr>
            <a:spLocks noGrp="1"/>
          </p:cNvSpPr>
          <p:nvPr>
            <p:ph idx="1"/>
          </p:nvPr>
        </p:nvSpPr>
        <p:spPr/>
        <p:txBody>
          <a:bodyPr/>
          <a:lstStyle/>
          <a:p>
            <a:pPr>
              <a:spcBef>
                <a:spcPts val="0"/>
              </a:spcBef>
            </a:pPr>
            <a:r>
              <a:rPr lang="en-US" sz="1800" dirty="0">
                <a:solidFill>
                  <a:schemeClr val="tx1"/>
                </a:solidFill>
              </a:rPr>
              <a:t>NV Energy’s proposals on site control</a:t>
            </a:r>
          </a:p>
          <a:p>
            <a:pPr lvl="1">
              <a:spcBef>
                <a:spcPts val="0"/>
              </a:spcBef>
            </a:pPr>
            <a:r>
              <a:rPr lang="en-US" sz="1800" dirty="0">
                <a:solidFill>
                  <a:schemeClr val="tx1"/>
                </a:solidFill>
              </a:rPr>
              <a:t>Bureau of Indian Affairs - Easement and resolution from the applicable tribe</a:t>
            </a:r>
          </a:p>
          <a:p>
            <a:pPr lvl="1">
              <a:spcBef>
                <a:spcPts val="0"/>
              </a:spcBef>
            </a:pPr>
            <a:r>
              <a:rPr lang="en-US" sz="1800" dirty="0">
                <a:solidFill>
                  <a:schemeClr val="tx1"/>
                </a:solidFill>
              </a:rPr>
              <a:t>State of Nevada- Easement from the state </a:t>
            </a:r>
          </a:p>
          <a:p>
            <a:pPr lvl="1">
              <a:spcBef>
                <a:spcPts val="0"/>
              </a:spcBef>
            </a:pPr>
            <a:r>
              <a:rPr lang="en-US" sz="1800" dirty="0">
                <a:solidFill>
                  <a:schemeClr val="tx1"/>
                </a:solidFill>
              </a:rPr>
              <a:t>United States Forest Service </a:t>
            </a:r>
            <a:r>
              <a:rPr lang="en-US" sz="1800">
                <a:solidFill>
                  <a:schemeClr val="tx1"/>
                </a:solidFill>
              </a:rPr>
              <a:t>USFS - a </a:t>
            </a:r>
            <a:r>
              <a:rPr lang="en-US" sz="1800" dirty="0">
                <a:solidFill>
                  <a:schemeClr val="tx1"/>
                </a:solidFill>
              </a:rPr>
              <a:t>Special Use Permit</a:t>
            </a:r>
          </a:p>
          <a:p>
            <a:pPr lvl="1">
              <a:spcBef>
                <a:spcPts val="0"/>
              </a:spcBef>
            </a:pPr>
            <a:r>
              <a:rPr lang="en-US" sz="1800" dirty="0">
                <a:solidFill>
                  <a:schemeClr val="tx1"/>
                </a:solidFill>
              </a:rPr>
              <a:t>Bureau of Land Management</a:t>
            </a:r>
          </a:p>
          <a:p>
            <a:pPr lvl="2">
              <a:spcBef>
                <a:spcPts val="0"/>
              </a:spcBef>
            </a:pPr>
            <a:r>
              <a:rPr lang="en-US" sz="1800" dirty="0">
                <a:solidFill>
                  <a:schemeClr val="tx1"/>
                </a:solidFill>
              </a:rPr>
              <a:t>For sites subject to the competitive leasing process – a BLM lease agreement </a:t>
            </a:r>
          </a:p>
          <a:p>
            <a:pPr lvl="2">
              <a:spcBef>
                <a:spcPts val="0"/>
              </a:spcBef>
            </a:pPr>
            <a:r>
              <a:rPr lang="en-US" sz="1800" dirty="0">
                <a:solidFill>
                  <a:schemeClr val="tx1"/>
                </a:solidFill>
              </a:rPr>
              <a:t>For the BLM non-competitive process - a ROW Grant</a:t>
            </a:r>
          </a:p>
          <a:p>
            <a:endParaRPr lang="en-US" sz="1800" dirty="0"/>
          </a:p>
          <a:p>
            <a:r>
              <a:rPr lang="en-US" sz="1800" dirty="0">
                <a:solidFill>
                  <a:schemeClr val="tx1"/>
                </a:solidFill>
              </a:rPr>
              <a:t>Late-filed challenges in the NV Energy FERC Compliance raised the issue of what constitutes “site control” on BLM land not subject to an auction:</a:t>
            </a:r>
          </a:p>
          <a:p>
            <a:pPr lvl="1"/>
            <a:r>
              <a:rPr lang="en-US" sz="1800" dirty="0">
                <a:solidFill>
                  <a:schemeClr val="tx1"/>
                </a:solidFill>
              </a:rPr>
              <a:t>Intervenor proposed to use Plan of Development and Cost Recovery Plan</a:t>
            </a:r>
          </a:p>
          <a:p>
            <a:pPr lvl="1">
              <a:spcBef>
                <a:spcPts val="0"/>
              </a:spcBef>
            </a:pPr>
            <a:r>
              <a:rPr lang="en-US" sz="1800" dirty="0">
                <a:solidFill>
                  <a:schemeClr val="tx1"/>
                </a:solidFill>
              </a:rPr>
              <a:t>In response, NV Energy has offered to use a BLM Notice of Intent (NOI) to Prepare an EIS; NV Energy understands that under BLM rules EIS must be issued within 1-year after issuance of NOI, providing some certainty as to the timing of the process</a:t>
            </a:r>
          </a:p>
          <a:p>
            <a:pPr lvl="1">
              <a:spcBef>
                <a:spcPts val="0"/>
              </a:spcBef>
            </a:pPr>
            <a:r>
              <a:rPr lang="en-US" sz="1800" dirty="0">
                <a:solidFill>
                  <a:schemeClr val="tx1"/>
                </a:solidFill>
              </a:rPr>
              <a:t>Matter is pending before FERC</a:t>
            </a:r>
          </a:p>
          <a:p>
            <a:pPr marL="0" indent="0">
              <a:buNone/>
            </a:pPr>
            <a:endParaRPr lang="en-US" sz="1400" dirty="0">
              <a:solidFill>
                <a:schemeClr val="tx1"/>
              </a:solidFill>
            </a:endParaRPr>
          </a:p>
          <a:p>
            <a:endParaRPr lang="en-US" sz="1400" dirty="0">
              <a:solidFill>
                <a:srgbClr val="FF0000"/>
              </a:solidFill>
            </a:endParaRPr>
          </a:p>
          <a:p>
            <a:endParaRPr lang="en-US" dirty="0"/>
          </a:p>
        </p:txBody>
      </p:sp>
      <p:sp>
        <p:nvSpPr>
          <p:cNvPr id="3" name="Title 2">
            <a:extLst>
              <a:ext uri="{FF2B5EF4-FFF2-40B4-BE49-F238E27FC236}">
                <a16:creationId xmlns:a16="http://schemas.microsoft.com/office/drawing/2014/main" id="{CDF229FD-5B98-2FE0-7261-77B04784A897}"/>
              </a:ext>
            </a:extLst>
          </p:cNvPr>
          <p:cNvSpPr>
            <a:spLocks noGrp="1"/>
          </p:cNvSpPr>
          <p:nvPr>
            <p:ph type="title"/>
          </p:nvPr>
        </p:nvSpPr>
        <p:spPr/>
        <p:txBody>
          <a:bodyPr/>
          <a:lstStyle/>
          <a:p>
            <a:r>
              <a:rPr lang="en-US" sz="3200" dirty="0">
                <a:solidFill>
                  <a:schemeClr val="tx1"/>
                </a:solidFill>
              </a:rPr>
              <a:t>Site Control Issue in</a:t>
            </a:r>
            <a:br>
              <a:rPr lang="en-US" sz="3200" dirty="0">
                <a:solidFill>
                  <a:schemeClr val="tx1"/>
                </a:solidFill>
              </a:rPr>
            </a:br>
            <a:r>
              <a:rPr lang="en-US" sz="3200" dirty="0">
                <a:solidFill>
                  <a:schemeClr val="tx1"/>
                </a:solidFill>
              </a:rPr>
              <a:t>FERC Docket ER24-1847</a:t>
            </a:r>
            <a:endParaRPr lang="en-US" dirty="0"/>
          </a:p>
        </p:txBody>
      </p:sp>
      <p:sp>
        <p:nvSpPr>
          <p:cNvPr id="5" name="Slide Number Placeholder 4">
            <a:extLst>
              <a:ext uri="{FF2B5EF4-FFF2-40B4-BE49-F238E27FC236}">
                <a16:creationId xmlns:a16="http://schemas.microsoft.com/office/drawing/2014/main" id="{2657AEE8-0D67-59C2-7A43-4244A6A85F53}"/>
              </a:ext>
            </a:extLst>
          </p:cNvPr>
          <p:cNvSpPr>
            <a:spLocks noGrp="1"/>
          </p:cNvSpPr>
          <p:nvPr>
            <p:ph type="sldNum" sz="quarter" idx="4"/>
          </p:nvPr>
        </p:nvSpPr>
        <p:spPr/>
        <p:txBody>
          <a:bodyPr/>
          <a:lstStyle/>
          <a:p>
            <a:fld id="{752E80E1-2263-49AF-B5CD-299E76EDEEB1}" type="slidenum">
              <a:rPr lang="en-US" smtClean="0"/>
              <a:pPr/>
              <a:t>22</a:t>
            </a:fld>
            <a:endParaRPr lang="en-US" dirty="0"/>
          </a:p>
        </p:txBody>
      </p:sp>
    </p:spTree>
    <p:extLst>
      <p:ext uri="{BB962C8B-B14F-4D97-AF65-F5344CB8AC3E}">
        <p14:creationId xmlns:p14="http://schemas.microsoft.com/office/powerpoint/2010/main" val="214547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42568-8DF6-9122-CF21-B19434F07309}"/>
              </a:ext>
            </a:extLst>
          </p:cNvPr>
          <p:cNvSpPr>
            <a:spLocks noGrp="1"/>
          </p:cNvSpPr>
          <p:nvPr>
            <p:ph idx="1"/>
          </p:nvPr>
        </p:nvSpPr>
        <p:spPr/>
        <p:txBody>
          <a:bodyPr lIns="91440" tIns="45720" rIns="91440" bIns="45720" anchor="t"/>
          <a:lstStyle/>
          <a:p>
            <a:pPr marL="914400" lvl="2" indent="0" algn="l">
              <a:buNone/>
            </a:pPr>
            <a:endParaRPr lang="en-US" sz="3200" dirty="0">
              <a:solidFill>
                <a:srgbClr val="FF0000"/>
              </a:solidFill>
              <a:highlight>
                <a:srgbClr val="FFFF00"/>
              </a:highlight>
            </a:endParaRPr>
          </a:p>
          <a:p>
            <a:endParaRPr lang="en-US" dirty="0"/>
          </a:p>
        </p:txBody>
      </p:sp>
      <p:sp>
        <p:nvSpPr>
          <p:cNvPr id="3" name="Title 2">
            <a:extLst>
              <a:ext uri="{FF2B5EF4-FFF2-40B4-BE49-F238E27FC236}">
                <a16:creationId xmlns:a16="http://schemas.microsoft.com/office/drawing/2014/main" id="{AF61CDB8-6AC2-0711-A2BA-DBF02040C510}"/>
              </a:ext>
            </a:extLst>
          </p:cNvPr>
          <p:cNvSpPr>
            <a:spLocks noGrp="1"/>
          </p:cNvSpPr>
          <p:nvPr>
            <p:ph type="title"/>
          </p:nvPr>
        </p:nvSpPr>
        <p:spPr/>
        <p:txBody>
          <a:bodyPr/>
          <a:lstStyle/>
          <a:p>
            <a:r>
              <a:rPr lang="en-US" sz="2800" dirty="0">
                <a:solidFill>
                  <a:schemeClr val="tx1"/>
                </a:solidFill>
              </a:rPr>
              <a:t>NV Energy’s Interconnection Queue</a:t>
            </a:r>
            <a:br>
              <a:rPr lang="en-US" sz="2800" dirty="0">
                <a:solidFill>
                  <a:schemeClr val="tx1"/>
                </a:solidFill>
              </a:rPr>
            </a:br>
            <a:r>
              <a:rPr lang="en-US" sz="2800" dirty="0">
                <a:solidFill>
                  <a:schemeClr val="tx1"/>
                </a:solidFill>
              </a:rPr>
              <a:t>(as of 10/17/2024)</a:t>
            </a:r>
            <a:endParaRPr lang="en-US" sz="2800" dirty="0"/>
          </a:p>
        </p:txBody>
      </p:sp>
      <p:graphicFrame>
        <p:nvGraphicFramePr>
          <p:cNvPr id="5" name="Table 4">
            <a:extLst>
              <a:ext uri="{FF2B5EF4-FFF2-40B4-BE49-F238E27FC236}">
                <a16:creationId xmlns:a16="http://schemas.microsoft.com/office/drawing/2014/main" id="{CCD8E646-F1A0-C8BF-21D5-2BC684A57EA0}"/>
              </a:ext>
            </a:extLst>
          </p:cNvPr>
          <p:cNvGraphicFramePr>
            <a:graphicFrameLocks noGrp="1"/>
          </p:cNvGraphicFramePr>
          <p:nvPr/>
        </p:nvGraphicFramePr>
        <p:xfrm>
          <a:off x="531628" y="1233377"/>
          <a:ext cx="7825563" cy="5220673"/>
        </p:xfrm>
        <a:graphic>
          <a:graphicData uri="http://schemas.openxmlformats.org/drawingml/2006/table">
            <a:tbl>
              <a:tblPr firstRow="1" firstCol="1" bandRow="1">
                <a:tableStyleId>{5C22544A-7EE6-4342-B048-85BDC9FD1C3A}</a:tableStyleId>
              </a:tblPr>
              <a:tblGrid>
                <a:gridCol w="4593178">
                  <a:extLst>
                    <a:ext uri="{9D8B030D-6E8A-4147-A177-3AD203B41FA5}">
                      <a16:colId xmlns:a16="http://schemas.microsoft.com/office/drawing/2014/main" val="4165521245"/>
                    </a:ext>
                  </a:extLst>
                </a:gridCol>
                <a:gridCol w="1648117">
                  <a:extLst>
                    <a:ext uri="{9D8B030D-6E8A-4147-A177-3AD203B41FA5}">
                      <a16:colId xmlns:a16="http://schemas.microsoft.com/office/drawing/2014/main" val="3894964612"/>
                    </a:ext>
                  </a:extLst>
                </a:gridCol>
                <a:gridCol w="1584268">
                  <a:extLst>
                    <a:ext uri="{9D8B030D-6E8A-4147-A177-3AD203B41FA5}">
                      <a16:colId xmlns:a16="http://schemas.microsoft.com/office/drawing/2014/main" val="668486233"/>
                    </a:ext>
                  </a:extLst>
                </a:gridCol>
              </a:tblGrid>
              <a:tr h="308388">
                <a:tc>
                  <a:txBody>
                    <a:bodyPr/>
                    <a:lstStyle/>
                    <a:p>
                      <a:pPr marL="0" marR="0">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of Projects</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MWs</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7065028"/>
                  </a:ext>
                </a:extLst>
              </a:tr>
              <a:tr h="308388">
                <a:tc>
                  <a:txBody>
                    <a:bodyPr/>
                    <a:lstStyle/>
                    <a:p>
                      <a:pPr marL="0" marR="0">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Total Number of Projects in Interconnection Queue</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183</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52,223.12 MW</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2226266434"/>
                  </a:ext>
                </a:extLst>
              </a:tr>
              <a:tr h="308388">
                <a:tc>
                  <a:txBody>
                    <a:bodyPr/>
                    <a:lstStyle/>
                    <a:p>
                      <a:pPr marL="0" marR="0">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Total SPPC</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124</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35,362.8 MW</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52223348"/>
                  </a:ext>
                </a:extLst>
              </a:tr>
              <a:tr h="308388">
                <a:tc>
                  <a:txBody>
                    <a:bodyPr/>
                    <a:lstStyle/>
                    <a:p>
                      <a:pPr marL="0" marR="0">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Total NPC</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59</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16,860.32 MW</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81369954"/>
                  </a:ext>
                </a:extLst>
              </a:tr>
              <a:tr h="308388">
                <a:tc gridSpan="3">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4869431"/>
                  </a:ext>
                </a:extLst>
              </a:tr>
              <a:tr h="308388">
                <a:tc>
                  <a:txBody>
                    <a:bodyPr/>
                    <a:lstStyle/>
                    <a:p>
                      <a:pPr marL="0" marR="0">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Total in Suspension</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88</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30,080 MW</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2039522094"/>
                  </a:ext>
                </a:extLst>
              </a:tr>
              <a:tr h="308388">
                <a:tc>
                  <a:txBody>
                    <a:bodyPr/>
                    <a:lstStyle/>
                    <a:p>
                      <a:pPr marL="0" marR="0">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Total in SPPC</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55</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20,640 MW</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23874248"/>
                  </a:ext>
                </a:extLst>
              </a:tr>
              <a:tr h="308388">
                <a:tc>
                  <a:txBody>
                    <a:bodyPr/>
                    <a:lstStyle/>
                    <a:p>
                      <a:pPr marL="0" marR="0">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Total in NPC</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33</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9,440 MW</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77727208"/>
                  </a:ext>
                </a:extLst>
              </a:tr>
              <a:tr h="308388">
                <a:tc gridSpan="3">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5378783"/>
                  </a:ext>
                </a:extLst>
              </a:tr>
              <a:tr h="337035">
                <a:tc>
                  <a:txBody>
                    <a:bodyPr/>
                    <a:lstStyle/>
                    <a:p>
                      <a:pPr marL="0" marR="0">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Total in Study Phase</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33</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9,856.4 MW</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2822725798"/>
                  </a:ext>
                </a:extLst>
              </a:tr>
              <a:tr h="308388">
                <a:tc>
                  <a:txBody>
                    <a:bodyPr/>
                    <a:lstStyle/>
                    <a:p>
                      <a:pPr marL="0" marR="0">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Total in SPPC</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25</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5,569.4 MW</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125024"/>
                  </a:ext>
                </a:extLst>
              </a:tr>
              <a:tr h="308388">
                <a:tc>
                  <a:txBody>
                    <a:bodyPr/>
                    <a:lstStyle/>
                    <a:p>
                      <a:pPr marL="0" marR="0">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Total in NPC</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8</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4,287 MW</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73592956"/>
                  </a:ext>
                </a:extLst>
              </a:tr>
              <a:tr h="308388">
                <a:tc gridSpan="3">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6987288"/>
                  </a:ext>
                </a:extLst>
              </a:tr>
              <a:tr h="566206">
                <a:tc>
                  <a:txBody>
                    <a:bodyPr/>
                    <a:lstStyle/>
                    <a:p>
                      <a:pPr marL="0" marR="0">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Total Projects in Study Phase as of July 1, 2024, that Withdrew</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39</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1400" b="1" kern="100" dirty="0">
                          <a:solidFill>
                            <a:srgbClr val="FF0000"/>
                          </a:solidFill>
                          <a:effectLst/>
                          <a:latin typeface="Arial" panose="020B0604020202020204" pitchFamily="34" charset="0"/>
                          <a:cs typeface="Arial" panose="020B0604020202020204" pitchFamily="34" charset="0"/>
                        </a:rPr>
                        <a:t>18,062 MW</a:t>
                      </a:r>
                      <a:endParaRPr lang="en-US" sz="14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641622298"/>
                  </a:ext>
                </a:extLst>
              </a:tr>
              <a:tr h="308388">
                <a:tc>
                  <a:txBody>
                    <a:bodyPr/>
                    <a:lstStyle/>
                    <a:p>
                      <a:pPr marL="0" marR="0">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Total in SPPC</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28</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14,120 MW</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99812122"/>
                  </a:ext>
                </a:extLst>
              </a:tr>
              <a:tr h="308388">
                <a:tc>
                  <a:txBody>
                    <a:bodyPr/>
                    <a:lstStyle/>
                    <a:p>
                      <a:pPr marL="0" marR="0">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    Total in NPC</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11</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kern="100" dirty="0">
                          <a:effectLst/>
                          <a:latin typeface="Arial" panose="020B0604020202020204" pitchFamily="34" charset="0"/>
                          <a:cs typeface="Arial" panose="020B0604020202020204" pitchFamily="34" charset="0"/>
                        </a:rPr>
                        <a:t>3,942 MW</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7121179"/>
                  </a:ext>
                </a:extLst>
              </a:tr>
            </a:tbl>
          </a:graphicData>
        </a:graphic>
      </p:graphicFrame>
      <p:sp>
        <p:nvSpPr>
          <p:cNvPr id="6" name="Rectangle 1">
            <a:extLst>
              <a:ext uri="{FF2B5EF4-FFF2-40B4-BE49-F238E27FC236}">
                <a16:creationId xmlns:a16="http://schemas.microsoft.com/office/drawing/2014/main" id="{DA7DA021-B210-708A-7A30-8D7FFC5D31D3}"/>
              </a:ext>
            </a:extLst>
          </p:cNvPr>
          <p:cNvSpPr>
            <a:spLocks noChangeArrowheads="1"/>
          </p:cNvSpPr>
          <p:nvPr/>
        </p:nvSpPr>
        <p:spPr bwMode="auto">
          <a:xfrm>
            <a:off x="1458913" y="2085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Slide Number Placeholder 6">
            <a:extLst>
              <a:ext uri="{FF2B5EF4-FFF2-40B4-BE49-F238E27FC236}">
                <a16:creationId xmlns:a16="http://schemas.microsoft.com/office/drawing/2014/main" id="{3FFEE093-4DEA-CC93-6477-87D763439286}"/>
              </a:ext>
            </a:extLst>
          </p:cNvPr>
          <p:cNvSpPr>
            <a:spLocks noGrp="1"/>
          </p:cNvSpPr>
          <p:nvPr>
            <p:ph type="sldNum" sz="quarter" idx="4"/>
          </p:nvPr>
        </p:nvSpPr>
        <p:spPr/>
        <p:txBody>
          <a:bodyPr/>
          <a:lstStyle/>
          <a:p>
            <a:fld id="{752E80E1-2263-49AF-B5CD-299E76EDEEB1}" type="slidenum">
              <a:rPr lang="en-US" smtClean="0"/>
              <a:pPr/>
              <a:t>23</a:t>
            </a:fld>
            <a:endParaRPr lang="en-US" dirty="0"/>
          </a:p>
        </p:txBody>
      </p:sp>
    </p:spTree>
    <p:extLst>
      <p:ext uri="{BB962C8B-B14F-4D97-AF65-F5344CB8AC3E}">
        <p14:creationId xmlns:p14="http://schemas.microsoft.com/office/powerpoint/2010/main" val="138625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7EEFF72-7436-488D-9928-90A7EDB667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7233" y="3956506"/>
            <a:ext cx="5749534" cy="1377494"/>
          </a:xfrm>
          <a:prstGeom prst="rect">
            <a:avLst/>
          </a:prstGeom>
        </p:spPr>
      </p:pic>
    </p:spTree>
    <p:extLst>
      <p:ext uri="{BB962C8B-B14F-4D97-AF65-F5344CB8AC3E}">
        <p14:creationId xmlns:p14="http://schemas.microsoft.com/office/powerpoint/2010/main" val="123642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D02464-F8EA-BE0B-6B73-3704FDC06A76}"/>
              </a:ext>
            </a:extLst>
          </p:cNvPr>
          <p:cNvSpPr>
            <a:spLocks noGrp="1"/>
          </p:cNvSpPr>
          <p:nvPr>
            <p:ph idx="1"/>
          </p:nvPr>
        </p:nvSpPr>
        <p:spPr/>
        <p:txBody>
          <a:bodyPr/>
          <a:lstStyle/>
          <a:p>
            <a:pPr>
              <a:spcBef>
                <a:spcPts val="0"/>
              </a:spcBef>
            </a:pPr>
            <a:r>
              <a:rPr lang="en-US" sz="1800" dirty="0">
                <a:effectLst/>
                <a:ea typeface="Times New Roman" panose="02020603050405020304" pitchFamily="18" charset="0"/>
              </a:rPr>
              <a:t>NV Energy has been an active participant in the development of the two day ahead market options in the West: </a:t>
            </a:r>
            <a:r>
              <a:rPr lang="en-US" sz="1800" dirty="0">
                <a:solidFill>
                  <a:srgbClr val="00B050"/>
                </a:solidFill>
                <a:effectLst/>
                <a:ea typeface="Times New Roman" panose="02020603050405020304" pitchFamily="18" charset="0"/>
              </a:rPr>
              <a:t>CAISO’s Extended Day-Ahead Market (EDAM) and SPP’s Markets+</a:t>
            </a:r>
            <a:r>
              <a:rPr lang="en-US" sz="1800" dirty="0">
                <a:effectLst/>
                <a:ea typeface="Times New Roman" panose="02020603050405020304" pitchFamily="18" charset="0"/>
              </a:rPr>
              <a:t> and has worked with other utilities on several studies evaluating potential benefits associated with the different markets and possible footprints</a:t>
            </a:r>
          </a:p>
          <a:p>
            <a:pPr>
              <a:spcBef>
                <a:spcPts val="0"/>
              </a:spcBef>
            </a:pPr>
            <a:endParaRPr lang="en-US" sz="1800" dirty="0">
              <a:effectLst/>
              <a:ea typeface="Times New Roman" panose="02020603050405020304" pitchFamily="18" charset="0"/>
            </a:endParaRPr>
          </a:p>
          <a:p>
            <a:pPr lvl="1">
              <a:spcBef>
                <a:spcPts val="0"/>
              </a:spcBef>
            </a:pPr>
            <a:r>
              <a:rPr lang="en-US" sz="1800" b="1" dirty="0">
                <a:ea typeface="Times New Roman" panose="02020603050405020304" pitchFamily="18" charset="0"/>
              </a:rPr>
              <a:t>CAISO’s EDAM Tariff has been approved by FERC </a:t>
            </a:r>
          </a:p>
          <a:p>
            <a:pPr lvl="2">
              <a:spcBef>
                <a:spcPts val="0"/>
              </a:spcBef>
            </a:pPr>
            <a:r>
              <a:rPr lang="en-US" sz="1800" dirty="0">
                <a:effectLst/>
                <a:ea typeface="Calibri" panose="020F0502020204030204" pitchFamily="34" charset="0"/>
              </a:rPr>
              <a:t>initiated the EDAM stakeholder process in November 2021</a:t>
            </a:r>
          </a:p>
          <a:p>
            <a:pPr lvl="2">
              <a:spcBef>
                <a:spcPts val="0"/>
              </a:spcBef>
            </a:pPr>
            <a:r>
              <a:rPr lang="en-US" sz="1800" dirty="0">
                <a:ea typeface="Calibri" panose="020F0502020204030204" pitchFamily="34" charset="0"/>
              </a:rPr>
              <a:t>Filed tariff changes at FERC </a:t>
            </a:r>
            <a:r>
              <a:rPr lang="en-US" sz="1800" dirty="0">
                <a:effectLst/>
                <a:ea typeface="Calibri" panose="020F0502020204030204" pitchFamily="34" charset="0"/>
              </a:rPr>
              <a:t>on August 22, 2023. The Order issued  December 20, 2023, largely accepted the new market design. With respect to the EDAM transmission rate, CAISO made a subsequent filing in Docket No. ER24-1746 on April 12, 2024, and the changes were accepted by FERC on June 11, 2024</a:t>
            </a:r>
          </a:p>
          <a:p>
            <a:pPr lvl="2">
              <a:spcBef>
                <a:spcPts val="0"/>
              </a:spcBef>
            </a:pPr>
            <a:endParaRPr lang="en-US" sz="1800" dirty="0">
              <a:effectLst/>
              <a:ea typeface="Calibri" panose="020F0502020204030204" pitchFamily="34" charset="0"/>
            </a:endParaRPr>
          </a:p>
          <a:p>
            <a:pPr lvl="1">
              <a:spcBef>
                <a:spcPts val="0"/>
              </a:spcBef>
            </a:pPr>
            <a:r>
              <a:rPr lang="en-US" sz="1800" b="1" dirty="0">
                <a:ea typeface="Times New Roman" panose="02020603050405020304" pitchFamily="18" charset="0"/>
              </a:rPr>
              <a:t>SPP’s Markets+ Tariff is pending with FERC</a:t>
            </a:r>
          </a:p>
          <a:p>
            <a:pPr lvl="2">
              <a:spcBef>
                <a:spcPts val="0"/>
              </a:spcBef>
            </a:pPr>
            <a:r>
              <a:rPr lang="en-US" sz="1800" dirty="0">
                <a:ea typeface="Times New Roman" panose="02020603050405020304" pitchFamily="18" charset="0"/>
              </a:rPr>
              <a:t>Initiated discussions with </a:t>
            </a:r>
            <a:r>
              <a:rPr lang="en-US" sz="1800" dirty="0"/>
              <a:t>stakeholders in late 2021 and published service offering in November 2022</a:t>
            </a:r>
          </a:p>
          <a:p>
            <a:pPr lvl="2">
              <a:spcBef>
                <a:spcPts val="0"/>
              </a:spcBef>
            </a:pPr>
            <a:r>
              <a:rPr lang="en-US" sz="1800" dirty="0"/>
              <a:t>Stakeholder process on tariff development in 2023 resulted in filing of the Markets+ tariff at </a:t>
            </a:r>
            <a:r>
              <a:rPr lang="en-US" sz="1800" dirty="0">
                <a:ea typeface="Times New Roman" panose="02020603050405020304" pitchFamily="18" charset="0"/>
              </a:rPr>
              <a:t>FERC on April 5, 2024, in Docket No. ER24-1658</a:t>
            </a:r>
          </a:p>
          <a:p>
            <a:pPr lvl="2">
              <a:spcBef>
                <a:spcPts val="0"/>
              </a:spcBef>
            </a:pPr>
            <a:r>
              <a:rPr lang="en-US" sz="1800" dirty="0">
                <a:ea typeface="Times New Roman" panose="02020603050405020304" pitchFamily="18" charset="0"/>
              </a:rPr>
              <a:t>FERC deficiency letter issued July 31, 2024</a:t>
            </a:r>
          </a:p>
          <a:p>
            <a:pPr lvl="2">
              <a:spcBef>
                <a:spcPts val="0"/>
              </a:spcBef>
            </a:pPr>
            <a:r>
              <a:rPr lang="en-US" sz="1800" dirty="0">
                <a:ea typeface="Times New Roman" panose="02020603050405020304" pitchFamily="18" charset="0"/>
              </a:rPr>
              <a:t>Response filed September 20, 2024; requested order by November 20, 2024  </a:t>
            </a:r>
          </a:p>
          <a:p>
            <a:pPr lvl="1"/>
            <a:endParaRPr lang="en-US" sz="2100" dirty="0">
              <a:effectLst/>
              <a:ea typeface="Times New Roman" panose="02020603050405020304" pitchFamily="18" charset="0"/>
            </a:endParaRPr>
          </a:p>
        </p:txBody>
      </p:sp>
      <p:sp>
        <p:nvSpPr>
          <p:cNvPr id="3" name="Title 2">
            <a:extLst>
              <a:ext uri="{FF2B5EF4-FFF2-40B4-BE49-F238E27FC236}">
                <a16:creationId xmlns:a16="http://schemas.microsoft.com/office/drawing/2014/main" id="{5287F224-70B4-B0D0-8868-51885D887360}"/>
              </a:ext>
            </a:extLst>
          </p:cNvPr>
          <p:cNvSpPr>
            <a:spLocks noGrp="1"/>
          </p:cNvSpPr>
          <p:nvPr>
            <p:ph type="title"/>
          </p:nvPr>
        </p:nvSpPr>
        <p:spPr/>
        <p:txBody>
          <a:bodyPr/>
          <a:lstStyle/>
          <a:p>
            <a:r>
              <a:rPr lang="en-US" sz="2800" dirty="0">
                <a:solidFill>
                  <a:schemeClr val="tx1"/>
                </a:solidFill>
              </a:rPr>
              <a:t>Status of the Day-Ahead Market Options</a:t>
            </a:r>
          </a:p>
        </p:txBody>
      </p:sp>
      <p:sp>
        <p:nvSpPr>
          <p:cNvPr id="5" name="Slide Number Placeholder 4">
            <a:extLst>
              <a:ext uri="{FF2B5EF4-FFF2-40B4-BE49-F238E27FC236}">
                <a16:creationId xmlns:a16="http://schemas.microsoft.com/office/drawing/2014/main" id="{34A20FFA-C680-19E3-3FDC-EA171D950927}"/>
              </a:ext>
            </a:extLst>
          </p:cNvPr>
          <p:cNvSpPr>
            <a:spLocks noGrp="1"/>
          </p:cNvSpPr>
          <p:nvPr>
            <p:ph type="sldNum" sz="quarter" idx="4"/>
          </p:nvPr>
        </p:nvSpPr>
        <p:spPr/>
        <p:txBody>
          <a:bodyPr/>
          <a:lstStyle/>
          <a:p>
            <a:fld id="{752E80E1-2263-49AF-B5CD-299E76EDEEB1}" type="slidenum">
              <a:rPr lang="en-US" smtClean="0"/>
              <a:pPr/>
              <a:t>3</a:t>
            </a:fld>
            <a:endParaRPr lang="en-US" dirty="0"/>
          </a:p>
        </p:txBody>
      </p:sp>
    </p:spTree>
    <p:extLst>
      <p:ext uri="{BB962C8B-B14F-4D97-AF65-F5344CB8AC3E}">
        <p14:creationId xmlns:p14="http://schemas.microsoft.com/office/powerpoint/2010/main" val="43992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F4BA3-5CD5-6589-9E13-6B5E7D8DBF92}"/>
              </a:ext>
            </a:extLst>
          </p:cNvPr>
          <p:cNvSpPr>
            <a:spLocks noGrp="1"/>
          </p:cNvSpPr>
          <p:nvPr>
            <p:ph idx="1"/>
          </p:nvPr>
        </p:nvSpPr>
        <p:spPr/>
        <p:txBody>
          <a:bodyPr/>
          <a:lstStyle/>
          <a:p>
            <a:pPr>
              <a:spcBef>
                <a:spcPts val="0"/>
              </a:spcBef>
            </a:pPr>
            <a:r>
              <a:rPr lang="en-US" sz="1800" dirty="0">
                <a:ea typeface="Times New Roman" panose="02020603050405020304" pitchFamily="18" charset="0"/>
              </a:rPr>
              <a:t>The PUCN authorized NV Energy’s participation in the CAISO’s Energy Imbalance Market or “EIM” in Docket 14-04024 in August 2014.  NV Energy joined in December 2015. By any measure, the EIM has been a tremendous success enabling NV Energy to capture economic, reliability and environmental benefits for customers</a:t>
            </a:r>
            <a:endParaRPr lang="en-US" sz="1800" dirty="0">
              <a:effectLst/>
              <a:ea typeface="Times New Roman" panose="02020603050405020304" pitchFamily="18" charset="0"/>
            </a:endParaRPr>
          </a:p>
          <a:p>
            <a:pPr>
              <a:spcBef>
                <a:spcPts val="0"/>
              </a:spcBef>
            </a:pPr>
            <a:endParaRPr lang="en-US" sz="1800" dirty="0">
              <a:ea typeface="Times New Roman" panose="02020603050405020304" pitchFamily="18" charset="0"/>
            </a:endParaRPr>
          </a:p>
          <a:p>
            <a:pPr>
              <a:spcBef>
                <a:spcPts val="0"/>
              </a:spcBef>
            </a:pPr>
            <a:r>
              <a:rPr lang="en-US" sz="1800" dirty="0">
                <a:effectLst/>
                <a:ea typeface="Times New Roman" panose="02020603050405020304" pitchFamily="18" charset="0"/>
              </a:rPr>
              <a:t>The decision to proceed with day ahead market participation is consistent with the desire of many of the other Western Balancing Authorities to pursue market expansion on an incremental basis </a:t>
            </a:r>
          </a:p>
          <a:p>
            <a:pPr>
              <a:spcBef>
                <a:spcPts val="0"/>
              </a:spcBef>
            </a:pPr>
            <a:endParaRPr lang="en-US" sz="1800" dirty="0">
              <a:ea typeface="Times New Roman" panose="02020603050405020304" pitchFamily="18" charset="0"/>
            </a:endParaRPr>
          </a:p>
          <a:p>
            <a:pPr>
              <a:spcBef>
                <a:spcPts val="0"/>
              </a:spcBef>
            </a:pPr>
            <a:r>
              <a:rPr lang="en-US" sz="1800" kern="100" dirty="0">
                <a:effectLst/>
                <a:ea typeface="Aptos" panose="020B0004020202020204" pitchFamily="34" charset="0"/>
              </a:rPr>
              <a:t>At this point, neither EDAM nor Markets+ provides a direct path towards the requirement in SB 448 for the Company to participate in an RTO by January of 2030. While continuing to explore all market options, NV Energy seeks to capture additional benefits for its customers </a:t>
            </a:r>
          </a:p>
          <a:p>
            <a:pPr>
              <a:spcBef>
                <a:spcPts val="0"/>
              </a:spcBef>
            </a:pPr>
            <a:endParaRPr lang="en-US" sz="1800" dirty="0">
              <a:effectLst/>
              <a:ea typeface="Times New Roman" panose="02020603050405020304" pitchFamily="18" charset="0"/>
            </a:endParaRPr>
          </a:p>
          <a:p>
            <a:pPr>
              <a:spcBef>
                <a:spcPts val="0"/>
              </a:spcBef>
            </a:pPr>
            <a:r>
              <a:rPr lang="en-US" sz="1800" dirty="0">
                <a:ea typeface="Times New Roman" panose="02020603050405020304" pitchFamily="18" charset="0"/>
              </a:rPr>
              <a:t>In the most recent IRP (the May 31, 2024, filing in Docket 24-0541), NV Energy stated “</a:t>
            </a:r>
            <a:r>
              <a:rPr lang="en-US" sz="1800" dirty="0">
                <a:effectLst/>
                <a:ea typeface="Times New Roman" panose="02020603050405020304" pitchFamily="18" charset="0"/>
              </a:rPr>
              <a:t>the Companies intend to request authorization from the Commission to participate in the CAISO Extended Day-Ahead market”</a:t>
            </a:r>
            <a:endParaRPr lang="en-US" sz="1800" dirty="0"/>
          </a:p>
          <a:p>
            <a:endParaRPr lang="en-US" dirty="0"/>
          </a:p>
        </p:txBody>
      </p:sp>
      <p:sp>
        <p:nvSpPr>
          <p:cNvPr id="3" name="Title 2">
            <a:extLst>
              <a:ext uri="{FF2B5EF4-FFF2-40B4-BE49-F238E27FC236}">
                <a16:creationId xmlns:a16="http://schemas.microsoft.com/office/drawing/2014/main" id="{D4B50C9E-E682-A124-3A35-CFCB23BB9575}"/>
              </a:ext>
            </a:extLst>
          </p:cNvPr>
          <p:cNvSpPr>
            <a:spLocks noGrp="1"/>
          </p:cNvSpPr>
          <p:nvPr>
            <p:ph type="title"/>
          </p:nvPr>
        </p:nvSpPr>
        <p:spPr/>
        <p:txBody>
          <a:bodyPr/>
          <a:lstStyle/>
          <a:p>
            <a:r>
              <a:rPr lang="en-US" sz="2800" dirty="0">
                <a:solidFill>
                  <a:schemeClr val="tx1"/>
                </a:solidFill>
              </a:rPr>
              <a:t>Incremental Organized Market Expansion</a:t>
            </a:r>
          </a:p>
        </p:txBody>
      </p:sp>
      <p:sp>
        <p:nvSpPr>
          <p:cNvPr id="5" name="Slide Number Placeholder 4">
            <a:extLst>
              <a:ext uri="{FF2B5EF4-FFF2-40B4-BE49-F238E27FC236}">
                <a16:creationId xmlns:a16="http://schemas.microsoft.com/office/drawing/2014/main" id="{92CB2DF5-77AA-696C-3017-046DCC58B983}"/>
              </a:ext>
            </a:extLst>
          </p:cNvPr>
          <p:cNvSpPr>
            <a:spLocks noGrp="1"/>
          </p:cNvSpPr>
          <p:nvPr>
            <p:ph type="sldNum" sz="quarter" idx="4"/>
          </p:nvPr>
        </p:nvSpPr>
        <p:spPr/>
        <p:txBody>
          <a:bodyPr/>
          <a:lstStyle/>
          <a:p>
            <a:fld id="{752E80E1-2263-49AF-B5CD-299E76EDEEB1}" type="slidenum">
              <a:rPr lang="en-US" smtClean="0"/>
              <a:pPr/>
              <a:t>4</a:t>
            </a:fld>
            <a:endParaRPr lang="en-US" dirty="0"/>
          </a:p>
        </p:txBody>
      </p:sp>
    </p:spTree>
    <p:extLst>
      <p:ext uri="{BB962C8B-B14F-4D97-AF65-F5344CB8AC3E}">
        <p14:creationId xmlns:p14="http://schemas.microsoft.com/office/powerpoint/2010/main" val="55373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1F514C-E895-A19F-A1DC-C70019EBFB7D}"/>
              </a:ext>
            </a:extLst>
          </p:cNvPr>
          <p:cNvSpPr>
            <a:spLocks noGrp="1"/>
          </p:cNvSpPr>
          <p:nvPr>
            <p:ph idx="1"/>
          </p:nvPr>
        </p:nvSpPr>
        <p:spPr/>
        <p:txBody>
          <a:bodyPr/>
          <a:lstStyle/>
          <a:p>
            <a:pPr>
              <a:spcBef>
                <a:spcPts val="0"/>
              </a:spcBef>
            </a:pPr>
            <a:r>
              <a:rPr lang="en-US" sz="2000" dirty="0"/>
              <a:t>PUCN Workshops:</a:t>
            </a:r>
          </a:p>
          <a:p>
            <a:pPr>
              <a:spcBef>
                <a:spcPts val="0"/>
              </a:spcBef>
            </a:pPr>
            <a:endParaRPr lang="en-US" sz="2000" dirty="0"/>
          </a:p>
          <a:p>
            <a:pPr lvl="1">
              <a:spcBef>
                <a:spcPts val="0"/>
              </a:spcBef>
              <a:buFont typeface="Courier New" panose="02070309020205020404" pitchFamily="49" charset="0"/>
              <a:buChar char="o"/>
            </a:pPr>
            <a:r>
              <a:rPr lang="en-US" sz="2000" dirty="0"/>
              <a:t>March 4 – examined the appropriate the process for the Commission’s evaluation of NV Energy’s recommendation</a:t>
            </a:r>
          </a:p>
          <a:p>
            <a:pPr lvl="1">
              <a:spcBef>
                <a:spcPts val="0"/>
              </a:spcBef>
              <a:buFont typeface="Courier New" panose="02070309020205020404" pitchFamily="49" charset="0"/>
              <a:buChar char="o"/>
            </a:pPr>
            <a:endParaRPr lang="en-US" sz="2000" dirty="0"/>
          </a:p>
          <a:p>
            <a:pPr lvl="1">
              <a:spcBef>
                <a:spcPts val="0"/>
              </a:spcBef>
              <a:buFont typeface="Courier New" panose="02070309020205020404" pitchFamily="49" charset="0"/>
              <a:buChar char="o"/>
            </a:pPr>
            <a:r>
              <a:rPr lang="en-US" sz="2000" dirty="0"/>
              <a:t>April 3 – reviewed the day ahead market benefit studies</a:t>
            </a:r>
          </a:p>
          <a:p>
            <a:pPr lvl="1">
              <a:spcBef>
                <a:spcPts val="0"/>
              </a:spcBef>
              <a:buFont typeface="Courier New" panose="02070309020205020404" pitchFamily="49" charset="0"/>
              <a:buChar char="o"/>
            </a:pPr>
            <a:endParaRPr lang="en-US" sz="2000" dirty="0"/>
          </a:p>
          <a:p>
            <a:pPr lvl="1">
              <a:spcBef>
                <a:spcPts val="0"/>
              </a:spcBef>
              <a:buFont typeface="Courier New" panose="02070309020205020404" pitchFamily="49" charset="0"/>
              <a:buChar char="o"/>
            </a:pPr>
            <a:r>
              <a:rPr lang="en-US" sz="2000" dirty="0"/>
              <a:t>April 10 – discussed the day ahead market designs</a:t>
            </a:r>
          </a:p>
          <a:p>
            <a:pPr>
              <a:spcBef>
                <a:spcPts val="0"/>
              </a:spcBef>
            </a:pPr>
            <a:endParaRPr lang="en-US" sz="2000" dirty="0"/>
          </a:p>
          <a:p>
            <a:pPr>
              <a:spcBef>
                <a:spcPts val="0"/>
              </a:spcBef>
            </a:pPr>
            <a:r>
              <a:rPr lang="en-US" sz="2000" dirty="0"/>
              <a:t>June 21, 2024, Order</a:t>
            </a:r>
          </a:p>
          <a:p>
            <a:pPr>
              <a:spcBef>
                <a:spcPts val="0"/>
              </a:spcBef>
            </a:pPr>
            <a:endParaRPr lang="en-US" sz="2000" dirty="0"/>
          </a:p>
          <a:p>
            <a:pPr lvl="1">
              <a:spcBef>
                <a:spcPts val="0"/>
              </a:spcBef>
              <a:buFont typeface="Courier New" panose="02070309020205020404" pitchFamily="49" charset="0"/>
              <a:buChar char="o"/>
            </a:pPr>
            <a:r>
              <a:rPr lang="en-US" sz="2000" dirty="0"/>
              <a:t>Any request by NV Energy to join a day ahead market shall be made through separate amendments to the Energy Supply Plan, outside of their now-pending application for their Integrated Resource Plan and Energy Supply Plan in Docket No.24-05041</a:t>
            </a:r>
          </a:p>
          <a:p>
            <a:pPr lvl="1">
              <a:spcBef>
                <a:spcPts val="0"/>
              </a:spcBef>
              <a:buFont typeface="Courier New" panose="02070309020205020404" pitchFamily="49" charset="0"/>
              <a:buChar char="o"/>
            </a:pPr>
            <a:endParaRPr lang="en-US" sz="2000" dirty="0"/>
          </a:p>
          <a:p>
            <a:pPr lvl="1">
              <a:spcBef>
                <a:spcPts val="0"/>
              </a:spcBef>
              <a:buFont typeface="Courier New" panose="02070309020205020404" pitchFamily="49" charset="0"/>
              <a:buChar char="o"/>
            </a:pPr>
            <a:r>
              <a:rPr lang="en-US" sz="2000" dirty="0"/>
              <a:t>Extensive list of issues to address</a:t>
            </a:r>
          </a:p>
          <a:p>
            <a:endParaRPr lang="en-US" sz="1800" dirty="0"/>
          </a:p>
          <a:p>
            <a:pPr lvl="1"/>
            <a:endParaRPr lang="en-US" sz="1400" dirty="0"/>
          </a:p>
          <a:p>
            <a:endParaRPr lang="en-US" dirty="0"/>
          </a:p>
        </p:txBody>
      </p:sp>
      <p:sp>
        <p:nvSpPr>
          <p:cNvPr id="3" name="Title 2">
            <a:extLst>
              <a:ext uri="{FF2B5EF4-FFF2-40B4-BE49-F238E27FC236}">
                <a16:creationId xmlns:a16="http://schemas.microsoft.com/office/drawing/2014/main" id="{A3C54CB6-C290-4E58-BD38-1958A379DE1A}"/>
              </a:ext>
            </a:extLst>
          </p:cNvPr>
          <p:cNvSpPr>
            <a:spLocks noGrp="1"/>
          </p:cNvSpPr>
          <p:nvPr>
            <p:ph type="title"/>
          </p:nvPr>
        </p:nvSpPr>
        <p:spPr/>
        <p:txBody>
          <a:bodyPr/>
          <a:lstStyle/>
          <a:p>
            <a:r>
              <a:rPr lang="en-US" sz="2800" dirty="0">
                <a:solidFill>
                  <a:schemeClr val="tx1"/>
                </a:solidFill>
              </a:rPr>
              <a:t>PUCN Decisional Criteria</a:t>
            </a:r>
            <a:br>
              <a:rPr lang="en-US" sz="2800" dirty="0">
                <a:solidFill>
                  <a:schemeClr val="tx1"/>
                </a:solidFill>
              </a:rPr>
            </a:br>
            <a:r>
              <a:rPr lang="en-US" sz="2800" dirty="0">
                <a:solidFill>
                  <a:schemeClr val="tx1"/>
                </a:solidFill>
              </a:rPr>
              <a:t>Docket No. 23-10019</a:t>
            </a:r>
          </a:p>
        </p:txBody>
      </p:sp>
      <p:sp>
        <p:nvSpPr>
          <p:cNvPr id="5" name="Slide Number Placeholder 4">
            <a:extLst>
              <a:ext uri="{FF2B5EF4-FFF2-40B4-BE49-F238E27FC236}">
                <a16:creationId xmlns:a16="http://schemas.microsoft.com/office/drawing/2014/main" id="{1600BCC0-5252-62CD-9754-FAE80EDA95D0}"/>
              </a:ext>
            </a:extLst>
          </p:cNvPr>
          <p:cNvSpPr>
            <a:spLocks noGrp="1"/>
          </p:cNvSpPr>
          <p:nvPr>
            <p:ph type="sldNum" sz="quarter" idx="4"/>
          </p:nvPr>
        </p:nvSpPr>
        <p:spPr/>
        <p:txBody>
          <a:bodyPr/>
          <a:lstStyle/>
          <a:p>
            <a:fld id="{752E80E1-2263-49AF-B5CD-299E76EDEEB1}" type="slidenum">
              <a:rPr lang="en-US" smtClean="0"/>
              <a:pPr/>
              <a:t>5</a:t>
            </a:fld>
            <a:endParaRPr lang="en-US" dirty="0"/>
          </a:p>
        </p:txBody>
      </p:sp>
    </p:spTree>
    <p:extLst>
      <p:ext uri="{BB962C8B-B14F-4D97-AF65-F5344CB8AC3E}">
        <p14:creationId xmlns:p14="http://schemas.microsoft.com/office/powerpoint/2010/main" val="103504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C8E5835-FE46-AEBD-ED7D-D6325ADFE3FC}"/>
              </a:ext>
            </a:extLst>
          </p:cNvPr>
          <p:cNvGraphicFramePr>
            <a:graphicFrameLocks noGrp="1"/>
          </p:cNvGraphicFramePr>
          <p:nvPr>
            <p:ph idx="1"/>
          </p:nvPr>
        </p:nvGraphicFramePr>
        <p:xfrm>
          <a:off x="135083" y="1215736"/>
          <a:ext cx="8894617" cy="5559329"/>
        </p:xfrm>
        <a:graphic>
          <a:graphicData uri="http://schemas.openxmlformats.org/drawingml/2006/table">
            <a:tbl>
              <a:tblPr firstRow="1" firstCol="1" bandRow="1">
                <a:tableStyleId>{5C22544A-7EE6-4342-B048-85BDC9FD1C3A}</a:tableStyleId>
              </a:tblPr>
              <a:tblGrid>
                <a:gridCol w="4476000">
                  <a:extLst>
                    <a:ext uri="{9D8B030D-6E8A-4147-A177-3AD203B41FA5}">
                      <a16:colId xmlns:a16="http://schemas.microsoft.com/office/drawing/2014/main" val="3300357799"/>
                    </a:ext>
                  </a:extLst>
                </a:gridCol>
                <a:gridCol w="4418617">
                  <a:extLst>
                    <a:ext uri="{9D8B030D-6E8A-4147-A177-3AD203B41FA5}">
                      <a16:colId xmlns:a16="http://schemas.microsoft.com/office/drawing/2014/main" val="630748924"/>
                    </a:ext>
                  </a:extLst>
                </a:gridCol>
              </a:tblGrid>
              <a:tr h="716115">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Governance of the DAM and the overall organization of the entity that owns the DAM, including the process by which changes to the FERC approved DAM tariff occur, to include any opportunities for the Commission to participate in the DAM change process prior to a filing at FERC</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Status of the DAM and applicable timeline for the DAM and NV Energy joining – (1) copies of all DAM implementation agreements and (2) any related or required amendments to NV Energy's internal business practices and procedures</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extLst>
                  <a:ext uri="{0D108BD9-81ED-4DB2-BD59-A6C34878D82A}">
                    <a16:rowId xmlns:a16="http://schemas.microsoft.com/office/drawing/2014/main" val="3222039458"/>
                  </a:ext>
                </a:extLst>
              </a:tr>
              <a:tr h="281463">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Overall financial health of organization that owns the DAM, as well as the financial statements of that organization</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Interoperability with the WRAP, NV Energy's ESP, and state resource adequacy requirements</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extLst>
                  <a:ext uri="{0D108BD9-81ED-4DB2-BD59-A6C34878D82A}">
                    <a16:rowId xmlns:a16="http://schemas.microsoft.com/office/drawing/2014/main" val="2710501351"/>
                  </a:ext>
                </a:extLst>
              </a:tr>
              <a:tr h="571231">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An explanation of the market monitoring function at the DAM, the dispute resolution process at the DAM, and the functioning of the DAM States Committee</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Revisions to the OATT that NV Energy will make once it joins the DAM. Complete tariff language may not be necessary, but an adequate level of detail to allow review of the potential impact on NV Energy's BAA;</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extLst>
                  <a:ext uri="{0D108BD9-81ED-4DB2-BD59-A6C34878D82A}">
                    <a16:rowId xmlns:a16="http://schemas.microsoft.com/office/drawing/2014/main" val="2275988012"/>
                  </a:ext>
                </a:extLst>
              </a:tr>
              <a:tr h="281463">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Current non-Nevada utility commitments and the nature of those commitments to the DAM</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Impact on NV Energy's Renewable Portfolio Standard compliance</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extLst>
                  <a:ext uri="{0D108BD9-81ED-4DB2-BD59-A6C34878D82A}">
                    <a16:rowId xmlns:a16="http://schemas.microsoft.com/office/drawing/2014/main" val="202037630"/>
                  </a:ext>
                </a:extLst>
              </a:tr>
              <a:tr h="281463">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Diversity of resources available through the DAM</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Roadmap to RTO in compliance with NRS 704.79882 if the DAM is joined</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extLst>
                  <a:ext uri="{0D108BD9-81ED-4DB2-BD59-A6C34878D82A}">
                    <a16:rowId xmlns:a16="http://schemas.microsoft.com/office/drawing/2014/main" val="1812988950"/>
                  </a:ext>
                </a:extLst>
              </a:tr>
              <a:tr h="426348">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Resiliency of the DAM system to physical threats, such as wildfire, and vulnerability to cyber-security threats</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Process by which the DAM and NV Energy ensure retail customers are compensated for available transmission capacity, including congestion revenues</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extLst>
                  <a:ext uri="{0D108BD9-81ED-4DB2-BD59-A6C34878D82A}">
                    <a16:rowId xmlns:a16="http://schemas.microsoft.com/office/drawing/2014/main" val="1292393694"/>
                  </a:ext>
                </a:extLst>
              </a:tr>
              <a:tr h="716115">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Transparency of the DAM's market data – (1) type and location of the data currently available; (2) type and location of the data that will be available after NV Energy joins; (3) how the Commission can access that data; and (4) frequency with which the data is/will be available to the Commission</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Concerns regarding impacts of the DAM on non-jurisdictional transmission customers in NV Energy's BAA, including: (1) pricing and settlement transparency; (2) participation and representation in the DAM; and (3) responsibilities of those customers with respect to the resource adequacy and compliance obligations</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extLst>
                  <a:ext uri="{0D108BD9-81ED-4DB2-BD59-A6C34878D82A}">
                    <a16:rowId xmlns:a16="http://schemas.microsoft.com/office/drawing/2014/main" val="1490296047"/>
                  </a:ext>
                </a:extLst>
              </a:tr>
              <a:tr h="426348">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GHG emission tracking of resources purchased in the DAM, as well as any “leakage” that might occur;</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Any capital investment in transmission or generation that may be necessary to participate in the DAM or maximize the benefit of the DAM</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extLst>
                  <a:ext uri="{0D108BD9-81ED-4DB2-BD59-A6C34878D82A}">
                    <a16:rowId xmlns:a16="http://schemas.microsoft.com/office/drawing/2014/main" val="2798206185"/>
                  </a:ext>
                </a:extLst>
              </a:tr>
              <a:tr h="1515691">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All cost-benefit analyses that demonstrate the value of the DAM versus other options, including any viable, alternate DAMs and the "status quo" that examines, at a minimum, the following information: (1) impact of transfers between markets and balancing areas; (2) analysis of resource procurements; (3) any costs related to solar energy curtailment; (4) use of the most recently available applicable to Nevada-specific inputs; (5) impact on transmission development and investments currently proposed or in progress for Nevada by NV Energy or other developers; and (6) impact on generation development currently approved or proposed by NV Energy</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Costs of utility participation in the DAM, including fees, metering and software requirements. All new costs should be highlighted and estimated based on the most applicable, recent data, even if they are not yet known with precision or are expected to be offset. Any expected offsets should be thoroughly analyzed;</a:t>
                      </a:r>
                    </a:p>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 </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extLst>
                  <a:ext uri="{0D108BD9-81ED-4DB2-BD59-A6C34878D82A}">
                    <a16:rowId xmlns:a16="http://schemas.microsoft.com/office/drawing/2014/main" val="1379391418"/>
                  </a:ext>
                </a:extLst>
              </a:tr>
              <a:tr h="281463">
                <a:tc>
                  <a:txBody>
                    <a:bodyPr/>
                    <a:lstStyle/>
                    <a:p>
                      <a:pPr marL="0" marR="0">
                        <a:lnSpc>
                          <a:spcPct val="115000"/>
                        </a:lnSpc>
                        <a:spcBef>
                          <a:spcPts val="0"/>
                        </a:spcBef>
                        <a:spcAft>
                          <a:spcPts val="0"/>
                        </a:spcAft>
                      </a:pPr>
                      <a:r>
                        <a:rPr lang="en-US" sz="900" kern="100" dirty="0">
                          <a:effectLst/>
                          <a:latin typeface="Arial" panose="020B0604020202020204" pitchFamily="34" charset="0"/>
                          <a:cs typeface="Arial" panose="020B0604020202020204" pitchFamily="34" charset="0"/>
                        </a:rPr>
                        <a:t>Forecast of rate and revenue impacts for the 5 and 10 years immediately after joining the DAM;</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tc>
                  <a:txBody>
                    <a:bodyPr/>
                    <a:lstStyle/>
                    <a:p>
                      <a:pPr marL="0" marR="0">
                        <a:lnSpc>
                          <a:spcPct val="115000"/>
                        </a:lnSpc>
                        <a:spcBef>
                          <a:spcPts val="0"/>
                        </a:spcBef>
                        <a:spcAft>
                          <a:spcPts val="0"/>
                        </a:spcAft>
                        <a:tabLst>
                          <a:tab pos="612140" algn="l"/>
                        </a:tabLst>
                      </a:pPr>
                      <a:r>
                        <a:rPr lang="en-US" sz="900" kern="100" dirty="0">
                          <a:effectLst/>
                          <a:latin typeface="Arial" panose="020B0604020202020204" pitchFamily="34" charset="0"/>
                          <a:cs typeface="Arial" panose="020B0604020202020204" pitchFamily="34" charset="0"/>
                        </a:rPr>
                        <a:t>Process, timeline, and costs to exit the DAM</a:t>
                      </a:r>
                      <a:endParaRPr lang="en-US" sz="900" kern="100" dirty="0">
                        <a:effectLst/>
                        <a:latin typeface="Arial" panose="020B0604020202020204" pitchFamily="34" charset="0"/>
                        <a:ea typeface="Aptos" panose="020B0004020202020204" pitchFamily="34" charset="0"/>
                        <a:cs typeface="Arial" panose="020B0604020202020204" pitchFamily="34" charset="0"/>
                      </a:endParaRPr>
                    </a:p>
                  </a:txBody>
                  <a:tcPr marL="51256" marR="51256" marT="0" marB="0"/>
                </a:tc>
                <a:extLst>
                  <a:ext uri="{0D108BD9-81ED-4DB2-BD59-A6C34878D82A}">
                    <a16:rowId xmlns:a16="http://schemas.microsoft.com/office/drawing/2014/main" val="1488423232"/>
                  </a:ext>
                </a:extLst>
              </a:tr>
            </a:tbl>
          </a:graphicData>
        </a:graphic>
      </p:graphicFrame>
      <p:sp>
        <p:nvSpPr>
          <p:cNvPr id="3" name="Title 2">
            <a:extLst>
              <a:ext uri="{FF2B5EF4-FFF2-40B4-BE49-F238E27FC236}">
                <a16:creationId xmlns:a16="http://schemas.microsoft.com/office/drawing/2014/main" id="{C3AF9EDA-ED8D-0F93-F34E-758038F5882F}"/>
              </a:ext>
            </a:extLst>
          </p:cNvPr>
          <p:cNvSpPr>
            <a:spLocks noGrp="1"/>
          </p:cNvSpPr>
          <p:nvPr>
            <p:ph type="title"/>
          </p:nvPr>
        </p:nvSpPr>
        <p:spPr/>
        <p:txBody>
          <a:bodyPr/>
          <a:lstStyle/>
          <a:p>
            <a:r>
              <a:rPr lang="en-US" sz="2800" dirty="0">
                <a:solidFill>
                  <a:schemeClr val="tx1"/>
                </a:solidFill>
              </a:rPr>
              <a:t>Criteria From Docket No. 23-10019</a:t>
            </a:r>
          </a:p>
        </p:txBody>
      </p:sp>
      <p:sp>
        <p:nvSpPr>
          <p:cNvPr id="2" name="Slide Number Placeholder 1">
            <a:extLst>
              <a:ext uri="{FF2B5EF4-FFF2-40B4-BE49-F238E27FC236}">
                <a16:creationId xmlns:a16="http://schemas.microsoft.com/office/drawing/2014/main" id="{8A76A4C7-40AA-C755-79E9-B2A8B2873DD0}"/>
              </a:ext>
            </a:extLst>
          </p:cNvPr>
          <p:cNvSpPr>
            <a:spLocks noGrp="1"/>
          </p:cNvSpPr>
          <p:nvPr>
            <p:ph type="sldNum" sz="quarter" idx="4"/>
          </p:nvPr>
        </p:nvSpPr>
        <p:spPr/>
        <p:txBody>
          <a:bodyPr/>
          <a:lstStyle/>
          <a:p>
            <a:fld id="{752E80E1-2263-49AF-B5CD-299E76EDEEB1}" type="slidenum">
              <a:rPr lang="en-US" smtClean="0"/>
              <a:pPr/>
              <a:t>6</a:t>
            </a:fld>
            <a:endParaRPr lang="en-US" dirty="0"/>
          </a:p>
        </p:txBody>
      </p:sp>
    </p:spTree>
    <p:extLst>
      <p:ext uri="{BB962C8B-B14F-4D97-AF65-F5344CB8AC3E}">
        <p14:creationId xmlns:p14="http://schemas.microsoft.com/office/powerpoint/2010/main" val="261073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A803AB-E9B9-9CED-C207-1FE906351334}"/>
              </a:ext>
            </a:extLst>
          </p:cNvPr>
          <p:cNvSpPr>
            <a:spLocks noGrp="1"/>
          </p:cNvSpPr>
          <p:nvPr>
            <p:ph idx="1"/>
          </p:nvPr>
        </p:nvSpPr>
        <p:spPr/>
        <p:txBody>
          <a:bodyPr/>
          <a:lstStyle/>
          <a:p>
            <a:pPr>
              <a:spcBef>
                <a:spcPts val="0"/>
              </a:spcBef>
            </a:pPr>
            <a:r>
              <a:rPr lang="en-US" dirty="0"/>
              <a:t>Experience with the EIM</a:t>
            </a:r>
          </a:p>
          <a:p>
            <a:pPr>
              <a:spcBef>
                <a:spcPts val="0"/>
              </a:spcBef>
            </a:pPr>
            <a:endParaRPr lang="en-US" dirty="0"/>
          </a:p>
          <a:p>
            <a:pPr>
              <a:spcBef>
                <a:spcPts val="0"/>
              </a:spcBef>
            </a:pPr>
            <a:r>
              <a:rPr lang="en-US" dirty="0"/>
              <a:t>Footprint and connectivity</a:t>
            </a:r>
          </a:p>
          <a:p>
            <a:pPr>
              <a:spcBef>
                <a:spcPts val="0"/>
              </a:spcBef>
            </a:pPr>
            <a:endParaRPr lang="en-US" dirty="0"/>
          </a:p>
          <a:p>
            <a:pPr>
              <a:spcBef>
                <a:spcPts val="0"/>
              </a:spcBef>
            </a:pPr>
            <a:r>
              <a:rPr lang="en-US" dirty="0"/>
              <a:t>Projected customer benefits</a:t>
            </a:r>
          </a:p>
          <a:p>
            <a:pPr>
              <a:spcBef>
                <a:spcPts val="0"/>
              </a:spcBef>
            </a:pPr>
            <a:endParaRPr lang="en-US" dirty="0"/>
          </a:p>
          <a:p>
            <a:pPr>
              <a:spcBef>
                <a:spcPts val="0"/>
              </a:spcBef>
            </a:pPr>
            <a:r>
              <a:rPr lang="en-US" dirty="0"/>
              <a:t>Market design</a:t>
            </a:r>
          </a:p>
          <a:p>
            <a:pPr>
              <a:spcBef>
                <a:spcPts val="0"/>
              </a:spcBef>
            </a:pPr>
            <a:endParaRPr lang="en-US" dirty="0"/>
          </a:p>
          <a:p>
            <a:pPr>
              <a:spcBef>
                <a:spcPts val="0"/>
              </a:spcBef>
            </a:pPr>
            <a:r>
              <a:rPr lang="en-US" dirty="0"/>
              <a:t>Governance</a:t>
            </a:r>
          </a:p>
          <a:p>
            <a:pPr>
              <a:spcBef>
                <a:spcPts val="0"/>
              </a:spcBef>
            </a:pPr>
            <a:endParaRPr lang="en-US" dirty="0"/>
          </a:p>
          <a:p>
            <a:pPr>
              <a:spcBef>
                <a:spcPts val="0"/>
              </a:spcBef>
            </a:pPr>
            <a:r>
              <a:rPr lang="en-US" dirty="0"/>
              <a:t>Intangibles</a:t>
            </a:r>
          </a:p>
        </p:txBody>
      </p:sp>
      <p:sp>
        <p:nvSpPr>
          <p:cNvPr id="3" name="Title 2">
            <a:extLst>
              <a:ext uri="{FF2B5EF4-FFF2-40B4-BE49-F238E27FC236}">
                <a16:creationId xmlns:a16="http://schemas.microsoft.com/office/drawing/2014/main" id="{AE2D0449-D96C-2392-D679-FD363E79067A}"/>
              </a:ext>
            </a:extLst>
          </p:cNvPr>
          <p:cNvSpPr>
            <a:spLocks noGrp="1"/>
          </p:cNvSpPr>
          <p:nvPr>
            <p:ph type="title"/>
          </p:nvPr>
        </p:nvSpPr>
        <p:spPr/>
        <p:txBody>
          <a:bodyPr/>
          <a:lstStyle/>
          <a:p>
            <a:r>
              <a:rPr lang="en-US" sz="2800" dirty="0">
                <a:solidFill>
                  <a:schemeClr val="tx1"/>
                </a:solidFill>
              </a:rPr>
              <a:t>Key Factors</a:t>
            </a:r>
          </a:p>
        </p:txBody>
      </p:sp>
      <p:sp>
        <p:nvSpPr>
          <p:cNvPr id="5" name="Slide Number Placeholder 4">
            <a:extLst>
              <a:ext uri="{FF2B5EF4-FFF2-40B4-BE49-F238E27FC236}">
                <a16:creationId xmlns:a16="http://schemas.microsoft.com/office/drawing/2014/main" id="{31E1DC32-1DE9-AAC5-A8D2-43C5AB07DDD4}"/>
              </a:ext>
            </a:extLst>
          </p:cNvPr>
          <p:cNvSpPr>
            <a:spLocks noGrp="1"/>
          </p:cNvSpPr>
          <p:nvPr>
            <p:ph type="sldNum" sz="quarter" idx="4"/>
          </p:nvPr>
        </p:nvSpPr>
        <p:spPr/>
        <p:txBody>
          <a:bodyPr/>
          <a:lstStyle/>
          <a:p>
            <a:fld id="{752E80E1-2263-49AF-B5CD-299E76EDEEB1}" type="slidenum">
              <a:rPr lang="en-US" smtClean="0"/>
              <a:pPr/>
              <a:t>7</a:t>
            </a:fld>
            <a:endParaRPr lang="en-US" dirty="0"/>
          </a:p>
        </p:txBody>
      </p:sp>
    </p:spTree>
    <p:extLst>
      <p:ext uri="{BB962C8B-B14F-4D97-AF65-F5344CB8AC3E}">
        <p14:creationId xmlns:p14="http://schemas.microsoft.com/office/powerpoint/2010/main" val="65983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D83535-5DFF-5AC0-4B47-6369CB52BA0C}"/>
              </a:ext>
            </a:extLst>
          </p:cNvPr>
          <p:cNvSpPr>
            <a:spLocks noGrp="1"/>
          </p:cNvSpPr>
          <p:nvPr>
            <p:ph idx="1"/>
          </p:nvPr>
        </p:nvSpPr>
        <p:spPr/>
        <p:txBody>
          <a:bodyPr/>
          <a:lstStyle/>
          <a:p>
            <a:endParaRPr lang="en-US" sz="2400" kern="100" dirty="0">
              <a:effectLst/>
              <a:ea typeface="Aptos" panose="020B0004020202020204" pitchFamily="34" charset="0"/>
            </a:endParaRPr>
          </a:p>
          <a:p>
            <a:r>
              <a:rPr lang="en-US" sz="2400" kern="100" dirty="0">
                <a:effectLst/>
                <a:ea typeface="Aptos" panose="020B0004020202020204" pitchFamily="34" charset="0"/>
              </a:rPr>
              <a:t>NV Energy and its customers have already invested in the EIM</a:t>
            </a:r>
          </a:p>
          <a:p>
            <a:pPr lvl="1"/>
            <a:r>
              <a:rPr lang="en-US" sz="2400" kern="100" dirty="0">
                <a:ea typeface="Aptos" panose="020B0004020202020204" pitchFamily="34" charset="0"/>
              </a:rPr>
              <a:t>EDAM will require upgrades but we are already interfacing with CAISO’s systems and system model</a:t>
            </a:r>
            <a:endParaRPr lang="en-US" sz="2400" kern="100" dirty="0">
              <a:effectLst/>
              <a:ea typeface="Aptos" panose="020B0004020202020204" pitchFamily="34" charset="0"/>
            </a:endParaRPr>
          </a:p>
          <a:p>
            <a:endParaRPr lang="en-US" sz="2400" kern="100" dirty="0">
              <a:ea typeface="Aptos" panose="020B0004020202020204" pitchFamily="34" charset="0"/>
            </a:endParaRPr>
          </a:p>
          <a:p>
            <a:r>
              <a:rPr lang="en-US" sz="2400" kern="100" dirty="0">
                <a:effectLst/>
                <a:ea typeface="Aptos" panose="020B0004020202020204" pitchFamily="34" charset="0"/>
              </a:rPr>
              <a:t>EIM has demonstrated substantial benefits</a:t>
            </a:r>
          </a:p>
          <a:p>
            <a:endParaRPr lang="en-US" sz="2400" kern="100" dirty="0">
              <a:ea typeface="Aptos" panose="020B0004020202020204" pitchFamily="34" charset="0"/>
            </a:endParaRPr>
          </a:p>
          <a:p>
            <a:r>
              <a:rPr lang="en-US" sz="2400" kern="100" dirty="0">
                <a:effectLst/>
                <a:ea typeface="Aptos" panose="020B0004020202020204" pitchFamily="34" charset="0"/>
              </a:rPr>
              <a:t>NV Energy merchant and transmission operations staff have operating experience in the CAISO real-time environment</a:t>
            </a:r>
          </a:p>
          <a:p>
            <a:endParaRPr lang="en-US" dirty="0"/>
          </a:p>
        </p:txBody>
      </p:sp>
      <p:sp>
        <p:nvSpPr>
          <p:cNvPr id="3" name="Title 2">
            <a:extLst>
              <a:ext uri="{FF2B5EF4-FFF2-40B4-BE49-F238E27FC236}">
                <a16:creationId xmlns:a16="http://schemas.microsoft.com/office/drawing/2014/main" id="{50EF0FB2-8980-1CD1-C472-583706E6BDB7}"/>
              </a:ext>
            </a:extLst>
          </p:cNvPr>
          <p:cNvSpPr>
            <a:spLocks noGrp="1"/>
          </p:cNvSpPr>
          <p:nvPr>
            <p:ph type="title"/>
          </p:nvPr>
        </p:nvSpPr>
        <p:spPr/>
        <p:txBody>
          <a:bodyPr/>
          <a:lstStyle/>
          <a:p>
            <a:r>
              <a:rPr lang="en-US" sz="2800" dirty="0">
                <a:solidFill>
                  <a:schemeClr val="tx1"/>
                </a:solidFill>
              </a:rPr>
              <a:t>Experience</a:t>
            </a:r>
          </a:p>
        </p:txBody>
      </p:sp>
      <p:sp>
        <p:nvSpPr>
          <p:cNvPr id="5" name="Slide Number Placeholder 4">
            <a:extLst>
              <a:ext uri="{FF2B5EF4-FFF2-40B4-BE49-F238E27FC236}">
                <a16:creationId xmlns:a16="http://schemas.microsoft.com/office/drawing/2014/main" id="{0B5DD8DE-98C3-DA29-EBE7-AE6311283601}"/>
              </a:ext>
            </a:extLst>
          </p:cNvPr>
          <p:cNvSpPr>
            <a:spLocks noGrp="1"/>
          </p:cNvSpPr>
          <p:nvPr>
            <p:ph type="sldNum" sz="quarter" idx="4"/>
          </p:nvPr>
        </p:nvSpPr>
        <p:spPr/>
        <p:txBody>
          <a:bodyPr/>
          <a:lstStyle/>
          <a:p>
            <a:fld id="{752E80E1-2263-49AF-B5CD-299E76EDEEB1}" type="slidenum">
              <a:rPr lang="en-US" smtClean="0"/>
              <a:pPr/>
              <a:t>8</a:t>
            </a:fld>
            <a:endParaRPr lang="en-US" dirty="0"/>
          </a:p>
        </p:txBody>
      </p:sp>
    </p:spTree>
    <p:extLst>
      <p:ext uri="{BB962C8B-B14F-4D97-AF65-F5344CB8AC3E}">
        <p14:creationId xmlns:p14="http://schemas.microsoft.com/office/powerpoint/2010/main" val="323802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50039A-9ED5-5C9F-2F79-F2263108A672}"/>
              </a:ext>
            </a:extLst>
          </p:cNvPr>
          <p:cNvSpPr>
            <a:spLocks noGrp="1"/>
          </p:cNvSpPr>
          <p:nvPr>
            <p:ph type="title"/>
          </p:nvPr>
        </p:nvSpPr>
        <p:spPr/>
        <p:txBody>
          <a:bodyPr/>
          <a:lstStyle/>
          <a:p>
            <a:r>
              <a:rPr lang="en-US" dirty="0">
                <a:solidFill>
                  <a:schemeClr val="tx1"/>
                </a:solidFill>
              </a:rPr>
              <a:t>NV Energy Benefits</a:t>
            </a:r>
            <a:br>
              <a:rPr lang="en-US" dirty="0">
                <a:solidFill>
                  <a:schemeClr val="tx1"/>
                </a:solidFill>
              </a:rPr>
            </a:br>
            <a:r>
              <a:rPr lang="en-US" sz="1600" dirty="0">
                <a:solidFill>
                  <a:schemeClr val="tx1"/>
                </a:solidFill>
              </a:rPr>
              <a:t>(From the CAISO Quarterly Reports)</a:t>
            </a:r>
          </a:p>
        </p:txBody>
      </p:sp>
      <p:sp>
        <p:nvSpPr>
          <p:cNvPr id="8" name="TextBox 7">
            <a:extLst>
              <a:ext uri="{FF2B5EF4-FFF2-40B4-BE49-F238E27FC236}">
                <a16:creationId xmlns:a16="http://schemas.microsoft.com/office/drawing/2014/main" id="{18600164-35C8-4DE1-3159-E8D836F05A78}"/>
              </a:ext>
            </a:extLst>
          </p:cNvPr>
          <p:cNvSpPr txBox="1"/>
          <p:nvPr/>
        </p:nvSpPr>
        <p:spPr>
          <a:xfrm>
            <a:off x="609599" y="5791200"/>
            <a:ext cx="7699900" cy="830997"/>
          </a:xfrm>
          <a:prstGeom prst="rect">
            <a:avLst/>
          </a:prstGeom>
          <a:noFill/>
        </p:spPr>
        <p:txBody>
          <a:bodyPr wrap="square" rtlCol="0">
            <a:spAutoFit/>
          </a:bodyPr>
          <a:lstStyle/>
          <a:p>
            <a:r>
              <a:rPr lang="en-US" sz="1400" dirty="0"/>
              <a:t>December 2015 = $0.84 million</a:t>
            </a:r>
          </a:p>
          <a:p>
            <a:endParaRPr lang="en-US" dirty="0"/>
          </a:p>
          <a:p>
            <a:r>
              <a:rPr lang="en-US" sz="1600" dirty="0"/>
              <a:t>	</a:t>
            </a:r>
            <a:r>
              <a:rPr lang="en-US" sz="1600" b="1" dirty="0">
                <a:solidFill>
                  <a:srgbClr val="00A884"/>
                </a:solidFill>
              </a:rPr>
              <a:t>Total NV Energy EIM Benefits through June 2024 = $521.69 million</a:t>
            </a:r>
          </a:p>
        </p:txBody>
      </p:sp>
      <p:graphicFrame>
        <p:nvGraphicFramePr>
          <p:cNvPr id="6" name="Content Placeholder 5">
            <a:extLst>
              <a:ext uri="{FF2B5EF4-FFF2-40B4-BE49-F238E27FC236}">
                <a16:creationId xmlns:a16="http://schemas.microsoft.com/office/drawing/2014/main" id="{849F91BE-2BF9-D1BA-2509-FA9D60F55D81}"/>
              </a:ext>
            </a:extLst>
          </p:cNvPr>
          <p:cNvGraphicFramePr>
            <a:graphicFrameLocks noGrp="1"/>
          </p:cNvGraphicFramePr>
          <p:nvPr>
            <p:ph idx="1"/>
          </p:nvPr>
        </p:nvGraphicFramePr>
        <p:xfrm>
          <a:off x="958789" y="1402677"/>
          <a:ext cx="7575610" cy="3994938"/>
        </p:xfrm>
        <a:graphic>
          <a:graphicData uri="http://schemas.openxmlformats.org/drawingml/2006/table">
            <a:tbl>
              <a:tblPr firstRow="1" firstCol="1" bandRow="1">
                <a:tableStyleId>{5C22544A-7EE6-4342-B048-85BDC9FD1C3A}</a:tableStyleId>
              </a:tblPr>
              <a:tblGrid>
                <a:gridCol w="1325413">
                  <a:extLst>
                    <a:ext uri="{9D8B030D-6E8A-4147-A177-3AD203B41FA5}">
                      <a16:colId xmlns:a16="http://schemas.microsoft.com/office/drawing/2014/main" val="4176781172"/>
                    </a:ext>
                  </a:extLst>
                </a:gridCol>
                <a:gridCol w="760839">
                  <a:extLst>
                    <a:ext uri="{9D8B030D-6E8A-4147-A177-3AD203B41FA5}">
                      <a16:colId xmlns:a16="http://schemas.microsoft.com/office/drawing/2014/main" val="3625943031"/>
                    </a:ext>
                  </a:extLst>
                </a:gridCol>
                <a:gridCol w="656947">
                  <a:extLst>
                    <a:ext uri="{9D8B030D-6E8A-4147-A177-3AD203B41FA5}">
                      <a16:colId xmlns:a16="http://schemas.microsoft.com/office/drawing/2014/main" val="1047404560"/>
                    </a:ext>
                  </a:extLst>
                </a:gridCol>
                <a:gridCol w="736847">
                  <a:extLst>
                    <a:ext uri="{9D8B030D-6E8A-4147-A177-3AD203B41FA5}">
                      <a16:colId xmlns:a16="http://schemas.microsoft.com/office/drawing/2014/main" val="189484516"/>
                    </a:ext>
                  </a:extLst>
                </a:gridCol>
                <a:gridCol w="719091">
                  <a:extLst>
                    <a:ext uri="{9D8B030D-6E8A-4147-A177-3AD203B41FA5}">
                      <a16:colId xmlns:a16="http://schemas.microsoft.com/office/drawing/2014/main" val="3238772627"/>
                    </a:ext>
                  </a:extLst>
                </a:gridCol>
                <a:gridCol w="692458">
                  <a:extLst>
                    <a:ext uri="{9D8B030D-6E8A-4147-A177-3AD203B41FA5}">
                      <a16:colId xmlns:a16="http://schemas.microsoft.com/office/drawing/2014/main" val="666728532"/>
                    </a:ext>
                  </a:extLst>
                </a:gridCol>
                <a:gridCol w="656948">
                  <a:extLst>
                    <a:ext uri="{9D8B030D-6E8A-4147-A177-3AD203B41FA5}">
                      <a16:colId xmlns:a16="http://schemas.microsoft.com/office/drawing/2014/main" val="902189489"/>
                    </a:ext>
                  </a:extLst>
                </a:gridCol>
                <a:gridCol w="674703">
                  <a:extLst>
                    <a:ext uri="{9D8B030D-6E8A-4147-A177-3AD203B41FA5}">
                      <a16:colId xmlns:a16="http://schemas.microsoft.com/office/drawing/2014/main" val="3525644458"/>
                    </a:ext>
                  </a:extLst>
                </a:gridCol>
                <a:gridCol w="683581">
                  <a:extLst>
                    <a:ext uri="{9D8B030D-6E8A-4147-A177-3AD203B41FA5}">
                      <a16:colId xmlns:a16="http://schemas.microsoft.com/office/drawing/2014/main" val="3213749438"/>
                    </a:ext>
                  </a:extLst>
                </a:gridCol>
                <a:gridCol w="668783">
                  <a:extLst>
                    <a:ext uri="{9D8B030D-6E8A-4147-A177-3AD203B41FA5}">
                      <a16:colId xmlns:a16="http://schemas.microsoft.com/office/drawing/2014/main" val="1512560478"/>
                    </a:ext>
                  </a:extLst>
                </a:gridCol>
              </a:tblGrid>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2016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2017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2018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2020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2021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2023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2024</a:t>
                      </a:r>
                    </a:p>
                  </a:txBody>
                  <a:tcPr marL="68580" marR="68580" marT="0" marB="0"/>
                </a:tc>
                <a:extLst>
                  <a:ext uri="{0D108BD9-81ED-4DB2-BD59-A6C34878D82A}">
                    <a16:rowId xmlns:a16="http://schemas.microsoft.com/office/drawing/2014/main" val="2006955262"/>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January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0.34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1.07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0.87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1.10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1.36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1.36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17.93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8.69</a:t>
                      </a:r>
                    </a:p>
                  </a:txBody>
                  <a:tcPr marL="68580" marR="68580" marT="0" marB="0"/>
                </a:tc>
                <a:extLst>
                  <a:ext uri="{0D108BD9-81ED-4DB2-BD59-A6C34878D82A}">
                    <a16:rowId xmlns:a16="http://schemas.microsoft.com/office/drawing/2014/main" val="2245630555"/>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February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0.75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1.31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2.20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1.80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10.99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1.61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8.34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8.53</a:t>
                      </a:r>
                    </a:p>
                  </a:txBody>
                  <a:tcPr marL="68580" marR="68580" marT="0" marB="0"/>
                </a:tc>
                <a:extLst>
                  <a:ext uri="{0D108BD9-81ED-4DB2-BD59-A6C34878D82A}">
                    <a16:rowId xmlns:a16="http://schemas.microsoft.com/office/drawing/2014/main" val="1150461857"/>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March</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0.62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1.12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1.23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2.42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2.46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1.79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1.44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20.92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15.55</a:t>
                      </a:r>
                    </a:p>
                  </a:txBody>
                  <a:tcPr marL="68580" marR="68580" marT="0" marB="0"/>
                </a:tc>
                <a:extLst>
                  <a:ext uri="{0D108BD9-81ED-4DB2-BD59-A6C34878D82A}">
                    <a16:rowId xmlns:a16="http://schemas.microsoft.com/office/drawing/2014/main" val="2550708679"/>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Q1 Total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1.70</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3.50</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4.17</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5.71</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5.36</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14.14</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4.41</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47.19</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32.77</a:t>
                      </a:r>
                    </a:p>
                  </a:txBody>
                  <a:tcPr marL="68580" marR="68580" marT="0" marB="0"/>
                </a:tc>
                <a:extLst>
                  <a:ext uri="{0D108BD9-81ED-4DB2-BD59-A6C34878D82A}">
                    <a16:rowId xmlns:a16="http://schemas.microsoft.com/office/drawing/2014/main" val="3922637231"/>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April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1.09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2.55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1.23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2.34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1.52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2.49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20.32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9.82</a:t>
                      </a:r>
                    </a:p>
                  </a:txBody>
                  <a:tcPr marL="68580" marR="68580" marT="0" marB="0"/>
                </a:tc>
                <a:extLst>
                  <a:ext uri="{0D108BD9-81ED-4DB2-BD59-A6C34878D82A}">
                    <a16:rowId xmlns:a16="http://schemas.microsoft.com/office/drawing/2014/main" val="1072238285"/>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May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1.34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2.25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1.98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1.33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1.51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1.88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2.40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8.89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12.24</a:t>
                      </a:r>
                    </a:p>
                  </a:txBody>
                  <a:tcPr marL="68580" marR="68580" marT="0" marB="0"/>
                </a:tc>
                <a:extLst>
                  <a:ext uri="{0D108BD9-81ED-4DB2-BD59-A6C34878D82A}">
                    <a16:rowId xmlns:a16="http://schemas.microsoft.com/office/drawing/2014/main" val="694653337"/>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June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2.77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1.08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0.81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0.88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2.80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3.74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16.95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11.59</a:t>
                      </a:r>
                    </a:p>
                  </a:txBody>
                  <a:tcPr marL="68580" marR="68580" marT="0" marB="0"/>
                </a:tc>
                <a:extLst>
                  <a:ext uri="{0D108BD9-81ED-4DB2-BD59-A6C34878D82A}">
                    <a16:rowId xmlns:a16="http://schemas.microsoft.com/office/drawing/2014/main" val="2222584"/>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Q2 Total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5.20</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5.70</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5.34</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4.62</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4.73</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6.20</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8.63</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 46.16</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33.65</a:t>
                      </a:r>
                    </a:p>
                  </a:txBody>
                  <a:tcPr marL="68580" marR="68580" marT="0" marB="0"/>
                </a:tc>
                <a:extLst>
                  <a:ext uri="{0D108BD9-81ED-4DB2-BD59-A6C34878D82A}">
                    <a16:rowId xmlns:a16="http://schemas.microsoft.com/office/drawing/2014/main" val="749847739"/>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July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1.88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2.28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4.07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1.47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1.89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7.44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10.67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25.32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71016933"/>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August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2.16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3.41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4.96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1.52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4.18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3.08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20.42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19.96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4677718"/>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September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1.55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2.86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2.93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2.74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7.52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31.29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15.02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5390857"/>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Q3 Total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5.60</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8.55</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11.09</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5.92</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8.81</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18.04</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62.38</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r>
                        <a:rPr lang="en-US" sz="1200" dirty="0">
                          <a:solidFill>
                            <a:srgbClr val="FF0000"/>
                          </a:solidFill>
                          <a:effectLst/>
                          <a:latin typeface="Arial" panose="020B0604020202020204" pitchFamily="34" charset="0"/>
                          <a:cs typeface="Arial" panose="020B0604020202020204" pitchFamily="34" charset="0"/>
                        </a:rPr>
                        <a:t>60.30</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3078777"/>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October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1.00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2.63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1.73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2.47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3.73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2.87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7.38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9.40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07553307"/>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November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1.47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2.96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1.51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2.63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1.60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3.37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9.69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6.29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31515141"/>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December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0.60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0.86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1.71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1.52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0.39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3.14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25.26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6.77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8566211"/>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Q4 Total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3.07</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6.45</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4.95</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6.62</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5.72</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9.38</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cs typeface="Arial" panose="020B0604020202020204" pitchFamily="34" charset="0"/>
                        </a:rPr>
                        <a:t>42.33</a:t>
                      </a:r>
                      <a:endPar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22.46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96578216"/>
                  </a:ext>
                </a:extLst>
              </a:tr>
              <a:tr h="22194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Annual Total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15.57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24.20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25.55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22.87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24.62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47.76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117.75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115.81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66.42</a:t>
                      </a:r>
                    </a:p>
                  </a:txBody>
                  <a:tcPr marL="68580" marR="68580" marT="0" marB="0">
                    <a:solidFill>
                      <a:schemeClr val="accent6"/>
                    </a:solidFill>
                  </a:tcPr>
                </a:tc>
                <a:extLst>
                  <a:ext uri="{0D108BD9-81ED-4DB2-BD59-A6C34878D82A}">
                    <a16:rowId xmlns:a16="http://schemas.microsoft.com/office/drawing/2014/main" val="2117733177"/>
                  </a:ext>
                </a:extLst>
              </a:tr>
            </a:tbl>
          </a:graphicData>
        </a:graphic>
      </p:graphicFrame>
      <p:sp>
        <p:nvSpPr>
          <p:cNvPr id="9" name="Rectangle 1">
            <a:extLst>
              <a:ext uri="{FF2B5EF4-FFF2-40B4-BE49-F238E27FC236}">
                <a16:creationId xmlns:a16="http://schemas.microsoft.com/office/drawing/2014/main" id="{3249972F-1AFF-1C21-D47E-C655C70B9C6E}"/>
              </a:ext>
            </a:extLst>
          </p:cNvPr>
          <p:cNvSpPr>
            <a:spLocks noChangeArrowheads="1"/>
          </p:cNvSpPr>
          <p:nvPr/>
        </p:nvSpPr>
        <p:spPr bwMode="auto">
          <a:xfrm>
            <a:off x="-1505921" y="-169405"/>
            <a:ext cx="11570784" cy="59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Slide Number Placeholder 1">
            <a:extLst>
              <a:ext uri="{FF2B5EF4-FFF2-40B4-BE49-F238E27FC236}">
                <a16:creationId xmlns:a16="http://schemas.microsoft.com/office/drawing/2014/main" id="{4CECF49E-DF17-E36A-1188-B5855803887E}"/>
              </a:ext>
            </a:extLst>
          </p:cNvPr>
          <p:cNvSpPr>
            <a:spLocks noGrp="1"/>
          </p:cNvSpPr>
          <p:nvPr>
            <p:ph type="sldNum" sz="quarter" idx="4"/>
          </p:nvPr>
        </p:nvSpPr>
        <p:spPr/>
        <p:txBody>
          <a:bodyPr/>
          <a:lstStyle/>
          <a:p>
            <a:fld id="{752E80E1-2263-49AF-B5CD-299E76EDEEB1}" type="slidenum">
              <a:rPr lang="en-US" smtClean="0"/>
              <a:pPr/>
              <a:t>9</a:t>
            </a:fld>
            <a:endParaRPr lang="en-US" dirty="0"/>
          </a:p>
        </p:txBody>
      </p:sp>
    </p:spTree>
    <p:extLst>
      <p:ext uri="{BB962C8B-B14F-4D97-AF65-F5344CB8AC3E}">
        <p14:creationId xmlns:p14="http://schemas.microsoft.com/office/powerpoint/2010/main" val="2668898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36a89eb-a9db-4763-9df1-ffe381a12b0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0745A4FA91C94FAA3A7871197707B6" ma:contentTypeVersion="2" ma:contentTypeDescription="Create a new document." ma:contentTypeScope="" ma:versionID="4dc4a25b83d9e5dc4cb7a99aa7b3d504">
  <xsd:schema xmlns:xsd="http://www.w3.org/2001/XMLSchema" xmlns:xs="http://www.w3.org/2001/XMLSchema" xmlns:p="http://schemas.microsoft.com/office/2006/metadata/properties" xmlns:ns2="7658fe43-23c8-4eef-a10c-a7a58273eb0b" targetNamespace="http://schemas.microsoft.com/office/2006/metadata/properties" ma:root="true" ma:fieldsID="e47fbaad8dce37a2a069f31ddf36db41" ns2:_="">
    <xsd:import namespace="7658fe43-23c8-4eef-a10c-a7a58273eb0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58fe43-23c8-4eef-a10c-a7a58273e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167A21-D3FF-4A13-843D-7777782DC98F}">
  <ds:schemaRefs>
    <ds:schemaRef ds:uri="7658fe43-23c8-4eef-a10c-a7a58273eb0b"/>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764F17A1-2CD0-401C-9587-8BEB550ADAA3}">
  <ds:schemaRefs>
    <ds:schemaRef ds:uri="http://schemas.microsoft.com/sharepoint/v3/contenttype/forms"/>
  </ds:schemaRefs>
</ds:datastoreItem>
</file>

<file path=customXml/itemProps3.xml><?xml version="1.0" encoding="utf-8"?>
<ds:datastoreItem xmlns:ds="http://schemas.openxmlformats.org/officeDocument/2006/customXml" ds:itemID="{C6E3703A-439B-44EA-B551-96D22F2A4A86}">
  <ds:schemaRefs>
    <ds:schemaRef ds:uri="7658fe43-23c8-4eef-a10c-a7a58273eb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Sample presentation slides</Template>
  <TotalTime>3234</TotalTime>
  <Words>3090</Words>
  <Application>Microsoft Office PowerPoint</Application>
  <PresentationFormat>On-screen Show (4:3)</PresentationFormat>
  <Paragraphs>462</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Calibri</vt:lpstr>
      <vt:lpstr>Courier New</vt:lpstr>
      <vt:lpstr>Symbol</vt:lpstr>
      <vt:lpstr>Times New Roman</vt:lpstr>
      <vt:lpstr>Office Theme</vt:lpstr>
      <vt:lpstr>PowerPoint Presentation</vt:lpstr>
      <vt:lpstr> Topics </vt:lpstr>
      <vt:lpstr>Status of the Day-Ahead Market Options</vt:lpstr>
      <vt:lpstr>Incremental Organized Market Expansion</vt:lpstr>
      <vt:lpstr>PUCN Decisional Criteria Docket No. 23-10019</vt:lpstr>
      <vt:lpstr>Criteria From Docket No. 23-10019</vt:lpstr>
      <vt:lpstr>Key Factors</vt:lpstr>
      <vt:lpstr>Experience</vt:lpstr>
      <vt:lpstr>NV Energy Benefits (From the CAISO Quarterly Reports)</vt:lpstr>
      <vt:lpstr>Footprint and Connectivity </vt:lpstr>
      <vt:lpstr>Footprints, Connectivity and Transmission Projects</vt:lpstr>
      <vt:lpstr>LS Power SWIP-North Project</vt:lpstr>
      <vt:lpstr>Projected Customer Benefits Brattle Results</vt:lpstr>
      <vt:lpstr>Market Design</vt:lpstr>
      <vt:lpstr>Governance</vt:lpstr>
      <vt:lpstr>Stakeholder Process</vt:lpstr>
      <vt:lpstr>Intangibles</vt:lpstr>
      <vt:lpstr>Current Thoughts on Schedule</vt:lpstr>
      <vt:lpstr>EDAM is the Next Step  Not the Endpoint</vt:lpstr>
      <vt:lpstr>Order No. 2023 – Certain Elements</vt:lpstr>
      <vt:lpstr>Key Change – Site Control</vt:lpstr>
      <vt:lpstr>Site Control Issue in FERC Docket ER24-1847</vt:lpstr>
      <vt:lpstr>NV Energy’s Interconnection Queue (as of 10/17/2024)</vt:lpstr>
      <vt:lpstr>PowerPoint Presentation</vt:lpstr>
    </vt:vector>
  </TitlesOfParts>
  <Company>MidAmerican Energy Holdings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t34215</dc:creator>
  <cp:lastModifiedBy>Lisa Fredley</cp:lastModifiedBy>
  <cp:revision>35</cp:revision>
  <cp:lastPrinted>2024-10-25T16:16:06Z</cp:lastPrinted>
  <dcterms:created xsi:type="dcterms:W3CDTF">2009-09-28T15:53:02Z</dcterms:created>
  <dcterms:modified xsi:type="dcterms:W3CDTF">2024-10-28T19:46:56Z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y fmtid="{D5CDD505-2E9C-101B-9397-08002B2CF9AE}" pid="3" name="ContentTypeId">
    <vt:lpwstr>0x010100B60745A4FA91C94FAA3A7871197707B6</vt:lpwstr>
  </property>
</Properties>
</file>